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57"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294D"/>
    <a:srgbClr val="152D37"/>
    <a:srgbClr val="D5743E"/>
    <a:srgbClr val="839996"/>
    <a:srgbClr val="234A0A"/>
    <a:srgbClr val="F5A72A"/>
    <a:srgbClr val="8B6C57"/>
    <a:srgbClr val="282C4E"/>
    <a:srgbClr val="1C1C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4" d="100"/>
          <a:sy n="104" d="100"/>
        </p:scale>
        <p:origin x="13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FCDF9-99D8-503D-C7A6-02AD85DB52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B5CF2FB-E52E-CE9C-C006-C102F3901B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B9F687D-9A55-8551-54C6-46E6446F49BF}"/>
              </a:ext>
            </a:extLst>
          </p:cNvPr>
          <p:cNvSpPr>
            <a:spLocks noGrp="1"/>
          </p:cNvSpPr>
          <p:nvPr>
            <p:ph type="dt" sz="half" idx="10"/>
          </p:nvPr>
        </p:nvSpPr>
        <p:spPr/>
        <p:txBody>
          <a:bodyPr/>
          <a:lstStyle/>
          <a:p>
            <a:fld id="{CABA3F00-4909-4C02-9F14-3FCBEA6613A4}" type="datetimeFigureOut">
              <a:rPr lang="en-US" smtClean="0"/>
              <a:t>3/12/2025</a:t>
            </a:fld>
            <a:endParaRPr lang="en-US"/>
          </a:p>
        </p:txBody>
      </p:sp>
      <p:sp>
        <p:nvSpPr>
          <p:cNvPr id="5" name="Footer Placeholder 4">
            <a:extLst>
              <a:ext uri="{FF2B5EF4-FFF2-40B4-BE49-F238E27FC236}">
                <a16:creationId xmlns:a16="http://schemas.microsoft.com/office/drawing/2014/main" id="{90DD2D11-18DD-ABE4-8086-BEA3A34AF3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95F7A4-89D7-297E-7127-30E563693D0C}"/>
              </a:ext>
            </a:extLst>
          </p:cNvPr>
          <p:cNvSpPr>
            <a:spLocks noGrp="1"/>
          </p:cNvSpPr>
          <p:nvPr>
            <p:ph type="sldNum" sz="quarter" idx="12"/>
          </p:nvPr>
        </p:nvSpPr>
        <p:spPr/>
        <p:txBody>
          <a:bodyPr/>
          <a:lstStyle/>
          <a:p>
            <a:fld id="{0E7AB3A1-1E64-4BA7-9335-9B5336475A0B}" type="slidenum">
              <a:rPr lang="en-US" smtClean="0"/>
              <a:t>‹#›</a:t>
            </a:fld>
            <a:endParaRPr lang="en-US"/>
          </a:p>
        </p:txBody>
      </p:sp>
    </p:spTree>
    <p:extLst>
      <p:ext uri="{BB962C8B-B14F-4D97-AF65-F5344CB8AC3E}">
        <p14:creationId xmlns:p14="http://schemas.microsoft.com/office/powerpoint/2010/main" val="647340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EAD81-9A44-8993-61A5-E2C94598CC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BC886AC-0C49-EE74-41EA-8FD2885B96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4AE041-6C94-6E64-DD94-FBEB72956B31}"/>
              </a:ext>
            </a:extLst>
          </p:cNvPr>
          <p:cNvSpPr>
            <a:spLocks noGrp="1"/>
          </p:cNvSpPr>
          <p:nvPr>
            <p:ph type="dt" sz="half" idx="10"/>
          </p:nvPr>
        </p:nvSpPr>
        <p:spPr/>
        <p:txBody>
          <a:bodyPr/>
          <a:lstStyle/>
          <a:p>
            <a:fld id="{CABA3F00-4909-4C02-9F14-3FCBEA6613A4}" type="datetimeFigureOut">
              <a:rPr lang="en-US" smtClean="0"/>
              <a:t>3/12/2025</a:t>
            </a:fld>
            <a:endParaRPr lang="en-US"/>
          </a:p>
        </p:txBody>
      </p:sp>
      <p:sp>
        <p:nvSpPr>
          <p:cNvPr id="5" name="Footer Placeholder 4">
            <a:extLst>
              <a:ext uri="{FF2B5EF4-FFF2-40B4-BE49-F238E27FC236}">
                <a16:creationId xmlns:a16="http://schemas.microsoft.com/office/drawing/2014/main" id="{122878B0-024B-1A7F-BEF0-D562FA1122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A3B37C-7A92-48F6-5044-DEF65F343CCB}"/>
              </a:ext>
            </a:extLst>
          </p:cNvPr>
          <p:cNvSpPr>
            <a:spLocks noGrp="1"/>
          </p:cNvSpPr>
          <p:nvPr>
            <p:ph type="sldNum" sz="quarter" idx="12"/>
          </p:nvPr>
        </p:nvSpPr>
        <p:spPr/>
        <p:txBody>
          <a:bodyPr/>
          <a:lstStyle/>
          <a:p>
            <a:fld id="{0E7AB3A1-1E64-4BA7-9335-9B5336475A0B}" type="slidenum">
              <a:rPr lang="en-US" smtClean="0"/>
              <a:t>‹#›</a:t>
            </a:fld>
            <a:endParaRPr lang="en-US"/>
          </a:p>
        </p:txBody>
      </p:sp>
    </p:spTree>
    <p:extLst>
      <p:ext uri="{BB962C8B-B14F-4D97-AF65-F5344CB8AC3E}">
        <p14:creationId xmlns:p14="http://schemas.microsoft.com/office/powerpoint/2010/main" val="2057164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B7DD5A-39AD-A629-54B2-2BB2E4216C9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1B0811-39EF-D973-7143-741A46F2C1E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4AA210-22CB-33A2-4543-28711C85B152}"/>
              </a:ext>
            </a:extLst>
          </p:cNvPr>
          <p:cNvSpPr>
            <a:spLocks noGrp="1"/>
          </p:cNvSpPr>
          <p:nvPr>
            <p:ph type="dt" sz="half" idx="10"/>
          </p:nvPr>
        </p:nvSpPr>
        <p:spPr/>
        <p:txBody>
          <a:bodyPr/>
          <a:lstStyle/>
          <a:p>
            <a:fld id="{CABA3F00-4909-4C02-9F14-3FCBEA6613A4}" type="datetimeFigureOut">
              <a:rPr lang="en-US" smtClean="0"/>
              <a:t>3/12/2025</a:t>
            </a:fld>
            <a:endParaRPr lang="en-US"/>
          </a:p>
        </p:txBody>
      </p:sp>
      <p:sp>
        <p:nvSpPr>
          <p:cNvPr id="5" name="Footer Placeholder 4">
            <a:extLst>
              <a:ext uri="{FF2B5EF4-FFF2-40B4-BE49-F238E27FC236}">
                <a16:creationId xmlns:a16="http://schemas.microsoft.com/office/drawing/2014/main" id="{5E96ED37-33BC-F75B-AC29-2C0DBE7CD8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924453-B1A2-D9C8-E764-8CC285DC26D8}"/>
              </a:ext>
            </a:extLst>
          </p:cNvPr>
          <p:cNvSpPr>
            <a:spLocks noGrp="1"/>
          </p:cNvSpPr>
          <p:nvPr>
            <p:ph type="sldNum" sz="quarter" idx="12"/>
          </p:nvPr>
        </p:nvSpPr>
        <p:spPr/>
        <p:txBody>
          <a:bodyPr/>
          <a:lstStyle/>
          <a:p>
            <a:fld id="{0E7AB3A1-1E64-4BA7-9335-9B5336475A0B}" type="slidenum">
              <a:rPr lang="en-US" smtClean="0"/>
              <a:t>‹#›</a:t>
            </a:fld>
            <a:endParaRPr lang="en-US"/>
          </a:p>
        </p:txBody>
      </p:sp>
    </p:spTree>
    <p:extLst>
      <p:ext uri="{BB962C8B-B14F-4D97-AF65-F5344CB8AC3E}">
        <p14:creationId xmlns:p14="http://schemas.microsoft.com/office/powerpoint/2010/main" val="2693231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27F3A-94EE-8B8E-FC32-780590FB65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A3EF64-6BE3-CEB3-515A-19D2CA9D95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CBC294-6D6F-0C63-44CF-323142F3BFEC}"/>
              </a:ext>
            </a:extLst>
          </p:cNvPr>
          <p:cNvSpPr>
            <a:spLocks noGrp="1"/>
          </p:cNvSpPr>
          <p:nvPr>
            <p:ph type="dt" sz="half" idx="10"/>
          </p:nvPr>
        </p:nvSpPr>
        <p:spPr/>
        <p:txBody>
          <a:bodyPr/>
          <a:lstStyle/>
          <a:p>
            <a:fld id="{CABA3F00-4909-4C02-9F14-3FCBEA6613A4}" type="datetimeFigureOut">
              <a:rPr lang="en-US" smtClean="0"/>
              <a:t>3/12/2025</a:t>
            </a:fld>
            <a:endParaRPr lang="en-US"/>
          </a:p>
        </p:txBody>
      </p:sp>
      <p:sp>
        <p:nvSpPr>
          <p:cNvPr id="5" name="Footer Placeholder 4">
            <a:extLst>
              <a:ext uri="{FF2B5EF4-FFF2-40B4-BE49-F238E27FC236}">
                <a16:creationId xmlns:a16="http://schemas.microsoft.com/office/drawing/2014/main" id="{92F5AC97-374C-6BF5-B6E5-8E54095009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11A941-B338-B2B2-6F58-43AD4A66E15F}"/>
              </a:ext>
            </a:extLst>
          </p:cNvPr>
          <p:cNvSpPr>
            <a:spLocks noGrp="1"/>
          </p:cNvSpPr>
          <p:nvPr>
            <p:ph type="sldNum" sz="quarter" idx="12"/>
          </p:nvPr>
        </p:nvSpPr>
        <p:spPr/>
        <p:txBody>
          <a:bodyPr/>
          <a:lstStyle/>
          <a:p>
            <a:fld id="{0E7AB3A1-1E64-4BA7-9335-9B5336475A0B}" type="slidenum">
              <a:rPr lang="en-US" smtClean="0"/>
              <a:t>‹#›</a:t>
            </a:fld>
            <a:endParaRPr lang="en-US"/>
          </a:p>
        </p:txBody>
      </p:sp>
    </p:spTree>
    <p:extLst>
      <p:ext uri="{BB962C8B-B14F-4D97-AF65-F5344CB8AC3E}">
        <p14:creationId xmlns:p14="http://schemas.microsoft.com/office/powerpoint/2010/main" val="1444320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9DEA4-24EF-DD54-8F5F-5DA0CD63F2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63DBAFF-A7E2-5E92-B7D9-B1EF24CEA37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EAB949-EA6D-296C-10C8-023C82B54A14}"/>
              </a:ext>
            </a:extLst>
          </p:cNvPr>
          <p:cNvSpPr>
            <a:spLocks noGrp="1"/>
          </p:cNvSpPr>
          <p:nvPr>
            <p:ph type="dt" sz="half" idx="10"/>
          </p:nvPr>
        </p:nvSpPr>
        <p:spPr/>
        <p:txBody>
          <a:bodyPr/>
          <a:lstStyle/>
          <a:p>
            <a:fld id="{CABA3F00-4909-4C02-9F14-3FCBEA6613A4}" type="datetimeFigureOut">
              <a:rPr lang="en-US" smtClean="0"/>
              <a:t>3/12/2025</a:t>
            </a:fld>
            <a:endParaRPr lang="en-US"/>
          </a:p>
        </p:txBody>
      </p:sp>
      <p:sp>
        <p:nvSpPr>
          <p:cNvPr id="5" name="Footer Placeholder 4">
            <a:extLst>
              <a:ext uri="{FF2B5EF4-FFF2-40B4-BE49-F238E27FC236}">
                <a16:creationId xmlns:a16="http://schemas.microsoft.com/office/drawing/2014/main" id="{983314E4-C559-E4C1-D47D-FCBF8BE6BE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1D5F5D-F4C3-A678-81EF-7C8F68FD6E6A}"/>
              </a:ext>
            </a:extLst>
          </p:cNvPr>
          <p:cNvSpPr>
            <a:spLocks noGrp="1"/>
          </p:cNvSpPr>
          <p:nvPr>
            <p:ph type="sldNum" sz="quarter" idx="12"/>
          </p:nvPr>
        </p:nvSpPr>
        <p:spPr/>
        <p:txBody>
          <a:bodyPr/>
          <a:lstStyle/>
          <a:p>
            <a:fld id="{0E7AB3A1-1E64-4BA7-9335-9B5336475A0B}" type="slidenum">
              <a:rPr lang="en-US" smtClean="0"/>
              <a:t>‹#›</a:t>
            </a:fld>
            <a:endParaRPr lang="en-US"/>
          </a:p>
        </p:txBody>
      </p:sp>
    </p:spTree>
    <p:extLst>
      <p:ext uri="{BB962C8B-B14F-4D97-AF65-F5344CB8AC3E}">
        <p14:creationId xmlns:p14="http://schemas.microsoft.com/office/powerpoint/2010/main" val="20043420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DDA2D-AE5E-BFB4-B5DF-3665F9EF6A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89A8E0-CC42-4934-2725-9907F952AA6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720DAA-D620-C87D-7C14-EE5CEB2FEA7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25481A-8636-E92B-B7B9-167E236EBFB3}"/>
              </a:ext>
            </a:extLst>
          </p:cNvPr>
          <p:cNvSpPr>
            <a:spLocks noGrp="1"/>
          </p:cNvSpPr>
          <p:nvPr>
            <p:ph type="dt" sz="half" idx="10"/>
          </p:nvPr>
        </p:nvSpPr>
        <p:spPr/>
        <p:txBody>
          <a:bodyPr/>
          <a:lstStyle/>
          <a:p>
            <a:fld id="{CABA3F00-4909-4C02-9F14-3FCBEA6613A4}" type="datetimeFigureOut">
              <a:rPr lang="en-US" smtClean="0"/>
              <a:t>3/12/2025</a:t>
            </a:fld>
            <a:endParaRPr lang="en-US"/>
          </a:p>
        </p:txBody>
      </p:sp>
      <p:sp>
        <p:nvSpPr>
          <p:cNvPr id="6" name="Footer Placeholder 5">
            <a:extLst>
              <a:ext uri="{FF2B5EF4-FFF2-40B4-BE49-F238E27FC236}">
                <a16:creationId xmlns:a16="http://schemas.microsoft.com/office/drawing/2014/main" id="{28B92EFF-568D-D8EB-421C-3E8D056C43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7A2D0E-93D9-38DA-E7AB-B5E1D6981DD2}"/>
              </a:ext>
            </a:extLst>
          </p:cNvPr>
          <p:cNvSpPr>
            <a:spLocks noGrp="1"/>
          </p:cNvSpPr>
          <p:nvPr>
            <p:ph type="sldNum" sz="quarter" idx="12"/>
          </p:nvPr>
        </p:nvSpPr>
        <p:spPr/>
        <p:txBody>
          <a:bodyPr/>
          <a:lstStyle/>
          <a:p>
            <a:fld id="{0E7AB3A1-1E64-4BA7-9335-9B5336475A0B}" type="slidenum">
              <a:rPr lang="en-US" smtClean="0"/>
              <a:t>‹#›</a:t>
            </a:fld>
            <a:endParaRPr lang="en-US"/>
          </a:p>
        </p:txBody>
      </p:sp>
    </p:spTree>
    <p:extLst>
      <p:ext uri="{BB962C8B-B14F-4D97-AF65-F5344CB8AC3E}">
        <p14:creationId xmlns:p14="http://schemas.microsoft.com/office/powerpoint/2010/main" val="3726786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88AB4-CEA1-4122-1C78-CD2D043DC44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7D54EE0-6196-C649-1F7B-251E00D45C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CD841F-7008-DBCD-3A4B-25B1136209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6A30D74-AA98-AC57-3807-64A6E9DD07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1714D4F-E734-9A1E-A051-9024480B27B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FFAD0CB-7321-FAEE-0E0D-73EC05E3FB25}"/>
              </a:ext>
            </a:extLst>
          </p:cNvPr>
          <p:cNvSpPr>
            <a:spLocks noGrp="1"/>
          </p:cNvSpPr>
          <p:nvPr>
            <p:ph type="dt" sz="half" idx="10"/>
          </p:nvPr>
        </p:nvSpPr>
        <p:spPr/>
        <p:txBody>
          <a:bodyPr/>
          <a:lstStyle/>
          <a:p>
            <a:fld id="{CABA3F00-4909-4C02-9F14-3FCBEA6613A4}" type="datetimeFigureOut">
              <a:rPr lang="en-US" smtClean="0"/>
              <a:t>3/12/2025</a:t>
            </a:fld>
            <a:endParaRPr lang="en-US"/>
          </a:p>
        </p:txBody>
      </p:sp>
      <p:sp>
        <p:nvSpPr>
          <p:cNvPr id="8" name="Footer Placeholder 7">
            <a:extLst>
              <a:ext uri="{FF2B5EF4-FFF2-40B4-BE49-F238E27FC236}">
                <a16:creationId xmlns:a16="http://schemas.microsoft.com/office/drawing/2014/main" id="{B2DC3190-483E-4701-87ED-77BA6E7856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63FB41-B35E-243F-5768-12998275873F}"/>
              </a:ext>
            </a:extLst>
          </p:cNvPr>
          <p:cNvSpPr>
            <a:spLocks noGrp="1"/>
          </p:cNvSpPr>
          <p:nvPr>
            <p:ph type="sldNum" sz="quarter" idx="12"/>
          </p:nvPr>
        </p:nvSpPr>
        <p:spPr/>
        <p:txBody>
          <a:bodyPr/>
          <a:lstStyle/>
          <a:p>
            <a:fld id="{0E7AB3A1-1E64-4BA7-9335-9B5336475A0B}" type="slidenum">
              <a:rPr lang="en-US" smtClean="0"/>
              <a:t>‹#›</a:t>
            </a:fld>
            <a:endParaRPr lang="en-US"/>
          </a:p>
        </p:txBody>
      </p:sp>
    </p:spTree>
    <p:extLst>
      <p:ext uri="{BB962C8B-B14F-4D97-AF65-F5344CB8AC3E}">
        <p14:creationId xmlns:p14="http://schemas.microsoft.com/office/powerpoint/2010/main" val="1408342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BE241-4FC1-C5D8-05F7-3E4C98AD8F8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D1668D-6474-5D8D-0C77-DC30E90B30AF}"/>
              </a:ext>
            </a:extLst>
          </p:cNvPr>
          <p:cNvSpPr>
            <a:spLocks noGrp="1"/>
          </p:cNvSpPr>
          <p:nvPr>
            <p:ph type="dt" sz="half" idx="10"/>
          </p:nvPr>
        </p:nvSpPr>
        <p:spPr/>
        <p:txBody>
          <a:bodyPr/>
          <a:lstStyle/>
          <a:p>
            <a:fld id="{CABA3F00-4909-4C02-9F14-3FCBEA6613A4}" type="datetimeFigureOut">
              <a:rPr lang="en-US" smtClean="0"/>
              <a:t>3/12/2025</a:t>
            </a:fld>
            <a:endParaRPr lang="en-US"/>
          </a:p>
        </p:txBody>
      </p:sp>
      <p:sp>
        <p:nvSpPr>
          <p:cNvPr id="4" name="Footer Placeholder 3">
            <a:extLst>
              <a:ext uri="{FF2B5EF4-FFF2-40B4-BE49-F238E27FC236}">
                <a16:creationId xmlns:a16="http://schemas.microsoft.com/office/drawing/2014/main" id="{F5055006-BDC7-0646-FCA6-73F20A4ABB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CEFC7E6-36EB-6859-92D8-22E8A20AE4D7}"/>
              </a:ext>
            </a:extLst>
          </p:cNvPr>
          <p:cNvSpPr>
            <a:spLocks noGrp="1"/>
          </p:cNvSpPr>
          <p:nvPr>
            <p:ph type="sldNum" sz="quarter" idx="12"/>
          </p:nvPr>
        </p:nvSpPr>
        <p:spPr/>
        <p:txBody>
          <a:bodyPr/>
          <a:lstStyle/>
          <a:p>
            <a:fld id="{0E7AB3A1-1E64-4BA7-9335-9B5336475A0B}" type="slidenum">
              <a:rPr lang="en-US" smtClean="0"/>
              <a:t>‹#›</a:t>
            </a:fld>
            <a:endParaRPr lang="en-US"/>
          </a:p>
        </p:txBody>
      </p:sp>
    </p:spTree>
    <p:extLst>
      <p:ext uri="{BB962C8B-B14F-4D97-AF65-F5344CB8AC3E}">
        <p14:creationId xmlns:p14="http://schemas.microsoft.com/office/powerpoint/2010/main" val="1990237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32EF19-4255-7A5F-8D81-6DFB8331352B}"/>
              </a:ext>
            </a:extLst>
          </p:cNvPr>
          <p:cNvSpPr>
            <a:spLocks noGrp="1"/>
          </p:cNvSpPr>
          <p:nvPr>
            <p:ph type="dt" sz="half" idx="10"/>
          </p:nvPr>
        </p:nvSpPr>
        <p:spPr/>
        <p:txBody>
          <a:bodyPr/>
          <a:lstStyle/>
          <a:p>
            <a:fld id="{CABA3F00-4909-4C02-9F14-3FCBEA6613A4}" type="datetimeFigureOut">
              <a:rPr lang="en-US" smtClean="0"/>
              <a:t>3/12/2025</a:t>
            </a:fld>
            <a:endParaRPr lang="en-US"/>
          </a:p>
        </p:txBody>
      </p:sp>
      <p:sp>
        <p:nvSpPr>
          <p:cNvPr id="3" name="Footer Placeholder 2">
            <a:extLst>
              <a:ext uri="{FF2B5EF4-FFF2-40B4-BE49-F238E27FC236}">
                <a16:creationId xmlns:a16="http://schemas.microsoft.com/office/drawing/2014/main" id="{9327408F-2F42-2120-9921-E9F99FDAC3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28A45BA-3132-CCB0-98CA-C039B885B623}"/>
              </a:ext>
            </a:extLst>
          </p:cNvPr>
          <p:cNvSpPr>
            <a:spLocks noGrp="1"/>
          </p:cNvSpPr>
          <p:nvPr>
            <p:ph type="sldNum" sz="quarter" idx="12"/>
          </p:nvPr>
        </p:nvSpPr>
        <p:spPr/>
        <p:txBody>
          <a:bodyPr/>
          <a:lstStyle/>
          <a:p>
            <a:fld id="{0E7AB3A1-1E64-4BA7-9335-9B5336475A0B}" type="slidenum">
              <a:rPr lang="en-US" smtClean="0"/>
              <a:t>‹#›</a:t>
            </a:fld>
            <a:endParaRPr lang="en-US"/>
          </a:p>
        </p:txBody>
      </p:sp>
    </p:spTree>
    <p:extLst>
      <p:ext uri="{BB962C8B-B14F-4D97-AF65-F5344CB8AC3E}">
        <p14:creationId xmlns:p14="http://schemas.microsoft.com/office/powerpoint/2010/main" val="526490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91FC7-273E-B4C9-5C1C-B256D350D9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748103-02A0-7A64-1C10-EC0181E2B9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47CC29-7089-959A-046E-059545C226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5183CA-9AAB-3F5E-95CF-66F9662F2CC6}"/>
              </a:ext>
            </a:extLst>
          </p:cNvPr>
          <p:cNvSpPr>
            <a:spLocks noGrp="1"/>
          </p:cNvSpPr>
          <p:nvPr>
            <p:ph type="dt" sz="half" idx="10"/>
          </p:nvPr>
        </p:nvSpPr>
        <p:spPr/>
        <p:txBody>
          <a:bodyPr/>
          <a:lstStyle/>
          <a:p>
            <a:fld id="{CABA3F00-4909-4C02-9F14-3FCBEA6613A4}" type="datetimeFigureOut">
              <a:rPr lang="en-US" smtClean="0"/>
              <a:t>3/12/2025</a:t>
            </a:fld>
            <a:endParaRPr lang="en-US"/>
          </a:p>
        </p:txBody>
      </p:sp>
      <p:sp>
        <p:nvSpPr>
          <p:cNvPr id="6" name="Footer Placeholder 5">
            <a:extLst>
              <a:ext uri="{FF2B5EF4-FFF2-40B4-BE49-F238E27FC236}">
                <a16:creationId xmlns:a16="http://schemas.microsoft.com/office/drawing/2014/main" id="{3EA86CE1-6C9F-E446-1400-B629E01147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258927-9BE3-B2E3-2481-D97FA57A9A70}"/>
              </a:ext>
            </a:extLst>
          </p:cNvPr>
          <p:cNvSpPr>
            <a:spLocks noGrp="1"/>
          </p:cNvSpPr>
          <p:nvPr>
            <p:ph type="sldNum" sz="quarter" idx="12"/>
          </p:nvPr>
        </p:nvSpPr>
        <p:spPr/>
        <p:txBody>
          <a:bodyPr/>
          <a:lstStyle/>
          <a:p>
            <a:fld id="{0E7AB3A1-1E64-4BA7-9335-9B5336475A0B}" type="slidenum">
              <a:rPr lang="en-US" smtClean="0"/>
              <a:t>‹#›</a:t>
            </a:fld>
            <a:endParaRPr lang="en-US"/>
          </a:p>
        </p:txBody>
      </p:sp>
    </p:spTree>
    <p:extLst>
      <p:ext uri="{BB962C8B-B14F-4D97-AF65-F5344CB8AC3E}">
        <p14:creationId xmlns:p14="http://schemas.microsoft.com/office/powerpoint/2010/main" val="1404243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04280-A463-1638-96D5-A8DCB196BB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167D9F2-E5A2-5BAB-A62F-69BB3170A1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D94749-6C34-9A92-435F-8435C244ED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63D245-2C04-6D84-001D-A25B13F52D3D}"/>
              </a:ext>
            </a:extLst>
          </p:cNvPr>
          <p:cNvSpPr>
            <a:spLocks noGrp="1"/>
          </p:cNvSpPr>
          <p:nvPr>
            <p:ph type="dt" sz="half" idx="10"/>
          </p:nvPr>
        </p:nvSpPr>
        <p:spPr/>
        <p:txBody>
          <a:bodyPr/>
          <a:lstStyle/>
          <a:p>
            <a:fld id="{CABA3F00-4909-4C02-9F14-3FCBEA6613A4}" type="datetimeFigureOut">
              <a:rPr lang="en-US" smtClean="0"/>
              <a:t>3/12/2025</a:t>
            </a:fld>
            <a:endParaRPr lang="en-US"/>
          </a:p>
        </p:txBody>
      </p:sp>
      <p:sp>
        <p:nvSpPr>
          <p:cNvPr id="6" name="Footer Placeholder 5">
            <a:extLst>
              <a:ext uri="{FF2B5EF4-FFF2-40B4-BE49-F238E27FC236}">
                <a16:creationId xmlns:a16="http://schemas.microsoft.com/office/drawing/2014/main" id="{5069ED1B-583E-DE4C-B427-D29E43439F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589641-9306-D565-489E-1E353599958C}"/>
              </a:ext>
            </a:extLst>
          </p:cNvPr>
          <p:cNvSpPr>
            <a:spLocks noGrp="1"/>
          </p:cNvSpPr>
          <p:nvPr>
            <p:ph type="sldNum" sz="quarter" idx="12"/>
          </p:nvPr>
        </p:nvSpPr>
        <p:spPr/>
        <p:txBody>
          <a:bodyPr/>
          <a:lstStyle/>
          <a:p>
            <a:fld id="{0E7AB3A1-1E64-4BA7-9335-9B5336475A0B}" type="slidenum">
              <a:rPr lang="en-US" smtClean="0"/>
              <a:t>‹#›</a:t>
            </a:fld>
            <a:endParaRPr lang="en-US"/>
          </a:p>
        </p:txBody>
      </p:sp>
    </p:spTree>
    <p:extLst>
      <p:ext uri="{BB962C8B-B14F-4D97-AF65-F5344CB8AC3E}">
        <p14:creationId xmlns:p14="http://schemas.microsoft.com/office/powerpoint/2010/main" val="2589084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5CF765-785E-0B32-48AE-6C40C059BB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E86A812-547F-BD13-EA85-5E34A27580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AD9B2A-77F0-7BAB-D660-DC7ABB1A2B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ABA3F00-4909-4C02-9F14-3FCBEA6613A4}" type="datetimeFigureOut">
              <a:rPr lang="en-US" smtClean="0"/>
              <a:t>3/12/2025</a:t>
            </a:fld>
            <a:endParaRPr lang="en-US"/>
          </a:p>
        </p:txBody>
      </p:sp>
      <p:sp>
        <p:nvSpPr>
          <p:cNvPr id="5" name="Footer Placeholder 4">
            <a:extLst>
              <a:ext uri="{FF2B5EF4-FFF2-40B4-BE49-F238E27FC236}">
                <a16:creationId xmlns:a16="http://schemas.microsoft.com/office/drawing/2014/main" id="{6E97130E-03D3-1E82-0934-76432A9713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D7045A0-E27F-9667-F75D-00A42FDC79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E7AB3A1-1E64-4BA7-9335-9B5336475A0B}" type="slidenum">
              <a:rPr lang="en-US" smtClean="0"/>
              <a:t>‹#›</a:t>
            </a:fld>
            <a:endParaRPr lang="en-US"/>
          </a:p>
        </p:txBody>
      </p:sp>
    </p:spTree>
    <p:extLst>
      <p:ext uri="{BB962C8B-B14F-4D97-AF65-F5344CB8AC3E}">
        <p14:creationId xmlns:p14="http://schemas.microsoft.com/office/powerpoint/2010/main" val="19845985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night sky with stars and a house&#10;&#10;AI-generated content may be incorrect.">
            <a:extLst>
              <a:ext uri="{FF2B5EF4-FFF2-40B4-BE49-F238E27FC236}">
                <a16:creationId xmlns:a16="http://schemas.microsoft.com/office/drawing/2014/main" id="{5F165DAC-9BA3-AF12-C07D-91E66929CC2D}"/>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t="18478"/>
          <a:stretch/>
        </p:blipFill>
        <p:spPr>
          <a:xfrm>
            <a:off x="20" y="1"/>
            <a:ext cx="12191980" cy="6857999"/>
          </a:xfrm>
          <a:prstGeom prst="rect">
            <a:avLst/>
          </a:prstGeom>
        </p:spPr>
      </p:pic>
      <p:sp>
        <p:nvSpPr>
          <p:cNvPr id="2" name="Title 1">
            <a:extLst>
              <a:ext uri="{FF2B5EF4-FFF2-40B4-BE49-F238E27FC236}">
                <a16:creationId xmlns:a16="http://schemas.microsoft.com/office/drawing/2014/main" id="{53B44DA3-8E8C-924E-1284-FF3F736F91C7}"/>
              </a:ext>
            </a:extLst>
          </p:cNvPr>
          <p:cNvSpPr>
            <a:spLocks noGrp="1"/>
          </p:cNvSpPr>
          <p:nvPr>
            <p:ph type="ctrTitle"/>
          </p:nvPr>
        </p:nvSpPr>
        <p:spPr>
          <a:xfrm>
            <a:off x="1524000" y="1438274"/>
            <a:ext cx="9144000" cy="1708305"/>
          </a:xfrm>
        </p:spPr>
        <p:txBody>
          <a:bodyPr>
            <a:normAutofit/>
          </a:bodyPr>
          <a:lstStyle/>
          <a:p>
            <a:r>
              <a:rPr lang="en-GB" sz="5500" dirty="0">
                <a:solidFill>
                  <a:srgbClr val="FFFFFF"/>
                </a:solidFill>
              </a:rPr>
              <a:t>Light Pollution: An Overlooked Environmental Issue</a:t>
            </a:r>
            <a:endParaRPr lang="en-US" sz="5500" dirty="0">
              <a:solidFill>
                <a:srgbClr val="FFFFFF"/>
              </a:solidFill>
            </a:endParaRPr>
          </a:p>
        </p:txBody>
      </p:sp>
    </p:spTree>
    <p:extLst>
      <p:ext uri="{BB962C8B-B14F-4D97-AF65-F5344CB8AC3E}">
        <p14:creationId xmlns:p14="http://schemas.microsoft.com/office/powerpoint/2010/main" val="310395299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FB5AD20-2E87-0835-83EB-DC08B682FE5B}"/>
            </a:ext>
          </a:extLst>
        </p:cNvPr>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6BA92964-CE5C-8224-55FD-AE5CB1E3C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nyc2" descr="A city skyline at night with stars in the sky&#10;&#10;AI-generated content may be incorrect.">
            <a:extLst>
              <a:ext uri="{FF2B5EF4-FFF2-40B4-BE49-F238E27FC236}">
                <a16:creationId xmlns:a16="http://schemas.microsoft.com/office/drawing/2014/main" id="{17B97170-E4DC-589F-50A2-6B7D25B33903}"/>
              </a:ext>
            </a:extLst>
          </p:cNvPr>
          <p:cNvPicPr>
            <a:picLocks noChangeAspect="1"/>
          </p:cNvPicPr>
          <p:nvPr/>
        </p:nvPicPr>
        <p:blipFill>
          <a:blip r:embed="rId2">
            <a:extLst>
              <a:ext uri="{28A0092B-C50C-407E-A947-70E740481C1C}">
                <a14:useLocalDpi xmlns:a14="http://schemas.microsoft.com/office/drawing/2010/main" val="0"/>
              </a:ext>
            </a:extLst>
          </a:blip>
          <a:srcRect l="-1" r="-1"/>
          <a:stretch/>
        </p:blipFill>
        <p:spPr>
          <a:xfrm>
            <a:off x="0" y="0"/>
            <a:ext cx="12192000" cy="6858000"/>
          </a:xfrm>
          <a:prstGeom prst="rect">
            <a:avLst/>
          </a:prstGeom>
        </p:spPr>
      </p:pic>
      <p:pic>
        <p:nvPicPr>
          <p:cNvPr id="21" name="sydney1" descr="Sydney Opera House with blue lights&#10;&#10;AI-generated content may be incorrect.">
            <a:extLst>
              <a:ext uri="{FF2B5EF4-FFF2-40B4-BE49-F238E27FC236}">
                <a16:creationId xmlns:a16="http://schemas.microsoft.com/office/drawing/2014/main" id="{333AB245-AF5D-64AE-56D3-90A15C779A5A}"/>
              </a:ext>
            </a:extLst>
          </p:cNvPr>
          <p:cNvPicPr>
            <a:picLocks noChangeAspect="1"/>
          </p:cNvPicPr>
          <p:nvPr/>
        </p:nvPicPr>
        <p:blipFill>
          <a:blip r:embed="rId3">
            <a:extLst>
              <a:ext uri="{28A0092B-C50C-407E-A947-70E740481C1C}">
                <a14:useLocalDpi xmlns:a14="http://schemas.microsoft.com/office/drawing/2010/main" val="0"/>
              </a:ext>
            </a:extLst>
          </a:blip>
          <a:srcRect l="-13" r="-364"/>
          <a:stretch/>
        </p:blipFill>
        <p:spPr>
          <a:xfrm>
            <a:off x="1" y="0"/>
            <a:ext cx="12237718" cy="6858000"/>
          </a:xfrm>
          <a:prstGeom prst="rect">
            <a:avLst/>
          </a:prstGeom>
        </p:spPr>
      </p:pic>
      <p:pic>
        <p:nvPicPr>
          <p:cNvPr id="4" name="sydney2" descr="A building with blue lights&#10;&#10;AI-generated content may be incorrect.">
            <a:extLst>
              <a:ext uri="{FF2B5EF4-FFF2-40B4-BE49-F238E27FC236}">
                <a16:creationId xmlns:a16="http://schemas.microsoft.com/office/drawing/2014/main" id="{C07FF2F9-EA62-E7A8-870D-8BA3DE7D12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delhi1" descr="A city skyline at night&#10;&#10;AI-generated content may be incorrect.">
            <a:extLst>
              <a:ext uri="{FF2B5EF4-FFF2-40B4-BE49-F238E27FC236}">
                <a16:creationId xmlns:a16="http://schemas.microsoft.com/office/drawing/2014/main" id="{220F6AA8-B642-1FA5-528A-9324807D521D}"/>
              </a:ext>
            </a:extLst>
          </p:cNvPr>
          <p:cNvPicPr>
            <a:picLocks noChangeAspect="1"/>
          </p:cNvPicPr>
          <p:nvPr/>
        </p:nvPicPr>
        <p:blipFill>
          <a:blip r:embed="rId5">
            <a:extLst>
              <a:ext uri="{28A0092B-C50C-407E-A947-70E740481C1C}">
                <a14:useLocalDpi xmlns:a14="http://schemas.microsoft.com/office/drawing/2010/main" val="0"/>
              </a:ext>
            </a:extLst>
          </a:blip>
          <a:srcRect l="-9" r="-360"/>
          <a:stretch/>
        </p:blipFill>
        <p:spPr>
          <a:xfrm>
            <a:off x="0" y="0"/>
            <a:ext cx="12236617" cy="6858000"/>
          </a:xfrm>
          <a:prstGeom prst="rect">
            <a:avLst/>
          </a:prstGeom>
        </p:spPr>
      </p:pic>
      <p:sp>
        <p:nvSpPr>
          <p:cNvPr id="3" name="TextBox 2">
            <a:extLst>
              <a:ext uri="{FF2B5EF4-FFF2-40B4-BE49-F238E27FC236}">
                <a16:creationId xmlns:a16="http://schemas.microsoft.com/office/drawing/2014/main" id="{0B97C4BD-F62B-0E28-BF92-892ABAE3D3BE}"/>
              </a:ext>
            </a:extLst>
          </p:cNvPr>
          <p:cNvSpPr txBox="1"/>
          <p:nvPr/>
        </p:nvSpPr>
        <p:spPr>
          <a:xfrm>
            <a:off x="10095345" y="73891"/>
            <a:ext cx="1907852" cy="584775"/>
          </a:xfrm>
          <a:prstGeom prst="rect">
            <a:avLst/>
          </a:prstGeom>
          <a:noFill/>
        </p:spPr>
        <p:txBody>
          <a:bodyPr wrap="square" rtlCol="0">
            <a:spAutoFit/>
          </a:bodyPr>
          <a:lstStyle/>
          <a:p>
            <a:pPr algn="r"/>
            <a:r>
              <a:rPr lang="en-US" sz="3200" dirty="0">
                <a:solidFill>
                  <a:schemeClr val="bg1"/>
                </a:solidFill>
                <a:latin typeface="Aptos" panose="020B0004020202020204" pitchFamily="34" charset="0"/>
                <a:ea typeface="ADLaM Display" panose="020F0502020204030204" pitchFamily="2" charset="0"/>
                <a:cs typeface="Aldhabi" panose="020F0502020204030204" pitchFamily="2" charset="-78"/>
              </a:rPr>
              <a:t>DELHI</a:t>
            </a:r>
            <a:r>
              <a:rPr lang="en-US" sz="2400" dirty="0">
                <a:solidFill>
                  <a:schemeClr val="bg1"/>
                </a:solidFill>
                <a:latin typeface="Aptos" panose="020B0004020202020204" pitchFamily="34" charset="0"/>
                <a:ea typeface="ADLaM Display" panose="020F0502020204030204" pitchFamily="2" charset="0"/>
                <a:cs typeface="Aldhabi" panose="020F0502020204030204" pitchFamily="2" charset="-78"/>
              </a:rPr>
              <a:t> (IN)</a:t>
            </a:r>
          </a:p>
        </p:txBody>
      </p:sp>
      <p:sp>
        <p:nvSpPr>
          <p:cNvPr id="5" name="TextBox 4">
            <a:extLst>
              <a:ext uri="{FF2B5EF4-FFF2-40B4-BE49-F238E27FC236}">
                <a16:creationId xmlns:a16="http://schemas.microsoft.com/office/drawing/2014/main" id="{42CAC69C-8AC4-9BD4-A93F-EC0620CA6A69}"/>
              </a:ext>
            </a:extLst>
          </p:cNvPr>
          <p:cNvSpPr txBox="1"/>
          <p:nvPr/>
        </p:nvSpPr>
        <p:spPr>
          <a:xfrm>
            <a:off x="66555" y="6306383"/>
            <a:ext cx="3487271" cy="430887"/>
          </a:xfrm>
          <a:prstGeom prst="rect">
            <a:avLst/>
          </a:prstGeom>
          <a:noFill/>
        </p:spPr>
        <p:txBody>
          <a:bodyPr wrap="square" rtlCol="0">
            <a:spAutoFit/>
          </a:bodyPr>
          <a:lstStyle/>
          <a:p>
            <a:r>
              <a:rPr lang="en-US" sz="2200" dirty="0">
                <a:solidFill>
                  <a:schemeClr val="bg1"/>
                </a:solidFill>
              </a:rPr>
              <a:t>w/ Light Pollution</a:t>
            </a:r>
          </a:p>
        </p:txBody>
      </p:sp>
      <p:pic>
        <p:nvPicPr>
          <p:cNvPr id="7" name="delhi2" descr="A city skyline at night with stars in the sky&#10;&#10;AI-generated content may be incorrect.">
            <a:extLst>
              <a:ext uri="{FF2B5EF4-FFF2-40B4-BE49-F238E27FC236}">
                <a16:creationId xmlns:a16="http://schemas.microsoft.com/office/drawing/2014/main" id="{44097674-FE3E-5861-4D9D-F083F420ED55}"/>
              </a:ext>
            </a:extLst>
          </p:cNvPr>
          <p:cNvPicPr>
            <a:picLocks noChangeAspect="1"/>
          </p:cNvPicPr>
          <p:nvPr/>
        </p:nvPicPr>
        <p:blipFill>
          <a:blip r:embed="rId6">
            <a:extLst>
              <a:ext uri="{28A0092B-C50C-407E-A947-70E740481C1C}">
                <a14:useLocalDpi xmlns:a14="http://schemas.microsoft.com/office/drawing/2010/main" val="0"/>
              </a:ext>
            </a:extLst>
          </a:blip>
          <a:srcRect l="-393" r="100018"/>
          <a:stretch/>
        </p:blipFill>
        <p:spPr>
          <a:xfrm>
            <a:off x="-46821" y="0"/>
            <a:ext cx="45719" cy="6858000"/>
          </a:xfrm>
          <a:prstGeom prst="rect">
            <a:avLst/>
          </a:prstGeom>
        </p:spPr>
      </p:pic>
    </p:spTree>
    <p:extLst>
      <p:ext uri="{BB962C8B-B14F-4D97-AF65-F5344CB8AC3E}">
        <p14:creationId xmlns:p14="http://schemas.microsoft.com/office/powerpoint/2010/main" val="37759382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8F58CA9-F98E-B8C4-6916-571C9341A4CE}"/>
            </a:ext>
          </a:extLst>
        </p:cNvPr>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7CF394F5-DD27-9C47-5859-131544C64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nyc2" descr="A city skyline at night with stars in the sky&#10;&#10;AI-generated content may be incorrect.">
            <a:extLst>
              <a:ext uri="{FF2B5EF4-FFF2-40B4-BE49-F238E27FC236}">
                <a16:creationId xmlns:a16="http://schemas.microsoft.com/office/drawing/2014/main" id="{E39C7CDB-3E8C-C13E-55AF-B821311DF48C}"/>
              </a:ext>
            </a:extLst>
          </p:cNvPr>
          <p:cNvPicPr>
            <a:picLocks noChangeAspect="1"/>
          </p:cNvPicPr>
          <p:nvPr/>
        </p:nvPicPr>
        <p:blipFill>
          <a:blip r:embed="rId2">
            <a:extLst>
              <a:ext uri="{28A0092B-C50C-407E-A947-70E740481C1C}">
                <a14:useLocalDpi xmlns:a14="http://schemas.microsoft.com/office/drawing/2010/main" val="0"/>
              </a:ext>
            </a:extLst>
          </a:blip>
          <a:srcRect l="-1" r="-1"/>
          <a:stretch/>
        </p:blipFill>
        <p:spPr>
          <a:xfrm>
            <a:off x="0" y="0"/>
            <a:ext cx="12192000" cy="6858000"/>
          </a:xfrm>
          <a:prstGeom prst="rect">
            <a:avLst/>
          </a:prstGeom>
        </p:spPr>
      </p:pic>
      <p:pic>
        <p:nvPicPr>
          <p:cNvPr id="21" name="sydney1" descr="Sydney Opera House with blue lights&#10;&#10;AI-generated content may be incorrect.">
            <a:extLst>
              <a:ext uri="{FF2B5EF4-FFF2-40B4-BE49-F238E27FC236}">
                <a16:creationId xmlns:a16="http://schemas.microsoft.com/office/drawing/2014/main" id="{E81ECFA6-3A31-96E1-7094-75E415D8A899}"/>
              </a:ext>
            </a:extLst>
          </p:cNvPr>
          <p:cNvPicPr>
            <a:picLocks noChangeAspect="1"/>
          </p:cNvPicPr>
          <p:nvPr/>
        </p:nvPicPr>
        <p:blipFill>
          <a:blip r:embed="rId3">
            <a:extLst>
              <a:ext uri="{28A0092B-C50C-407E-A947-70E740481C1C}">
                <a14:useLocalDpi xmlns:a14="http://schemas.microsoft.com/office/drawing/2010/main" val="0"/>
              </a:ext>
            </a:extLst>
          </a:blip>
          <a:srcRect l="-13" r="-364"/>
          <a:stretch/>
        </p:blipFill>
        <p:spPr>
          <a:xfrm>
            <a:off x="1" y="0"/>
            <a:ext cx="12237718" cy="6858000"/>
          </a:xfrm>
          <a:prstGeom prst="rect">
            <a:avLst/>
          </a:prstGeom>
        </p:spPr>
      </p:pic>
      <p:pic>
        <p:nvPicPr>
          <p:cNvPr id="4" name="sydney2" descr="A building with blue lights&#10;&#10;AI-generated content may be incorrect.">
            <a:extLst>
              <a:ext uri="{FF2B5EF4-FFF2-40B4-BE49-F238E27FC236}">
                <a16:creationId xmlns:a16="http://schemas.microsoft.com/office/drawing/2014/main" id="{A0AF241B-C45A-3DE4-F885-A73C615C31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delhi1" descr="A city skyline at night&#10;&#10;AI-generated content may be incorrect.">
            <a:extLst>
              <a:ext uri="{FF2B5EF4-FFF2-40B4-BE49-F238E27FC236}">
                <a16:creationId xmlns:a16="http://schemas.microsoft.com/office/drawing/2014/main" id="{F2C4D8C0-76B8-E95D-03B3-4CCC5C78804D}"/>
              </a:ext>
            </a:extLst>
          </p:cNvPr>
          <p:cNvPicPr>
            <a:picLocks noChangeAspect="1"/>
          </p:cNvPicPr>
          <p:nvPr/>
        </p:nvPicPr>
        <p:blipFill>
          <a:blip r:embed="rId5">
            <a:extLst>
              <a:ext uri="{28A0092B-C50C-407E-A947-70E740481C1C}">
                <a14:useLocalDpi xmlns:a14="http://schemas.microsoft.com/office/drawing/2010/main" val="0"/>
              </a:ext>
            </a:extLst>
          </a:blip>
          <a:srcRect l="-9" r="-360"/>
          <a:stretch/>
        </p:blipFill>
        <p:spPr>
          <a:xfrm>
            <a:off x="0" y="0"/>
            <a:ext cx="12236617" cy="6858000"/>
          </a:xfrm>
          <a:prstGeom prst="rect">
            <a:avLst/>
          </a:prstGeom>
        </p:spPr>
      </p:pic>
      <p:sp>
        <p:nvSpPr>
          <p:cNvPr id="3" name="TextBox 2">
            <a:extLst>
              <a:ext uri="{FF2B5EF4-FFF2-40B4-BE49-F238E27FC236}">
                <a16:creationId xmlns:a16="http://schemas.microsoft.com/office/drawing/2014/main" id="{1092FF21-AEE7-F217-0C67-785541DA06AE}"/>
              </a:ext>
            </a:extLst>
          </p:cNvPr>
          <p:cNvSpPr txBox="1"/>
          <p:nvPr/>
        </p:nvSpPr>
        <p:spPr>
          <a:xfrm>
            <a:off x="10095345" y="73891"/>
            <a:ext cx="1907852" cy="584775"/>
          </a:xfrm>
          <a:prstGeom prst="rect">
            <a:avLst/>
          </a:prstGeom>
          <a:noFill/>
        </p:spPr>
        <p:txBody>
          <a:bodyPr wrap="square" rtlCol="0">
            <a:spAutoFit/>
          </a:bodyPr>
          <a:lstStyle/>
          <a:p>
            <a:pPr algn="r"/>
            <a:r>
              <a:rPr lang="en-US" sz="3200" dirty="0">
                <a:solidFill>
                  <a:schemeClr val="bg1"/>
                </a:solidFill>
                <a:latin typeface="Aptos" panose="020B0004020202020204" pitchFamily="34" charset="0"/>
                <a:ea typeface="ADLaM Display" panose="020F0502020204030204" pitchFamily="2" charset="0"/>
                <a:cs typeface="Aldhabi" panose="020F0502020204030204" pitchFamily="2" charset="-78"/>
              </a:rPr>
              <a:t>DELHI</a:t>
            </a:r>
            <a:r>
              <a:rPr lang="en-US" sz="2400" dirty="0">
                <a:solidFill>
                  <a:schemeClr val="bg1"/>
                </a:solidFill>
                <a:latin typeface="Aptos" panose="020B0004020202020204" pitchFamily="34" charset="0"/>
                <a:ea typeface="ADLaM Display" panose="020F0502020204030204" pitchFamily="2" charset="0"/>
                <a:cs typeface="Aldhabi" panose="020F0502020204030204" pitchFamily="2" charset="-78"/>
              </a:rPr>
              <a:t> (IN)</a:t>
            </a:r>
          </a:p>
        </p:txBody>
      </p:sp>
      <p:pic>
        <p:nvPicPr>
          <p:cNvPr id="7" name="delhi2" descr="A city skyline at night with stars in the sky&#10;&#10;AI-generated content may be incorrect.">
            <a:extLst>
              <a:ext uri="{FF2B5EF4-FFF2-40B4-BE49-F238E27FC236}">
                <a16:creationId xmlns:a16="http://schemas.microsoft.com/office/drawing/2014/main" id="{126F4346-4467-E800-EBEF-EAD7EE22ECEE}"/>
              </a:ext>
            </a:extLst>
          </p:cNvPr>
          <p:cNvPicPr>
            <a:picLocks noChangeAspect="1"/>
          </p:cNvPicPr>
          <p:nvPr/>
        </p:nvPicPr>
        <p:blipFill>
          <a:blip r:embed="rId6">
            <a:extLst>
              <a:ext uri="{28A0092B-C50C-407E-A947-70E740481C1C}">
                <a14:useLocalDpi xmlns:a14="http://schemas.microsoft.com/office/drawing/2010/main" val="0"/>
              </a:ext>
            </a:extLst>
          </a:blip>
          <a:srcRect l="-5" r="-5"/>
          <a:stretch/>
        </p:blipFill>
        <p:spPr>
          <a:xfrm>
            <a:off x="-1102" y="0"/>
            <a:ext cx="12193102" cy="6858000"/>
          </a:xfrm>
          <a:prstGeom prst="rect">
            <a:avLst/>
          </a:prstGeom>
        </p:spPr>
      </p:pic>
      <p:sp>
        <p:nvSpPr>
          <p:cNvPr id="5" name="TextBox 4">
            <a:extLst>
              <a:ext uri="{FF2B5EF4-FFF2-40B4-BE49-F238E27FC236}">
                <a16:creationId xmlns:a16="http://schemas.microsoft.com/office/drawing/2014/main" id="{2F153057-4D5D-56B0-5A42-FED3A1448B87}"/>
              </a:ext>
            </a:extLst>
          </p:cNvPr>
          <p:cNvSpPr txBox="1"/>
          <p:nvPr/>
        </p:nvSpPr>
        <p:spPr>
          <a:xfrm>
            <a:off x="66555" y="6306383"/>
            <a:ext cx="3487271" cy="430887"/>
          </a:xfrm>
          <a:prstGeom prst="rect">
            <a:avLst/>
          </a:prstGeom>
          <a:noFill/>
        </p:spPr>
        <p:txBody>
          <a:bodyPr wrap="square" rtlCol="0">
            <a:spAutoFit/>
          </a:bodyPr>
          <a:lstStyle/>
          <a:p>
            <a:r>
              <a:rPr lang="en-US" sz="2200" dirty="0">
                <a:solidFill>
                  <a:schemeClr val="bg1"/>
                </a:solidFill>
              </a:rPr>
              <a:t>w/o Light Pollution</a:t>
            </a:r>
          </a:p>
        </p:txBody>
      </p:sp>
    </p:spTree>
    <p:extLst>
      <p:ext uri="{BB962C8B-B14F-4D97-AF65-F5344CB8AC3E}">
        <p14:creationId xmlns:p14="http://schemas.microsoft.com/office/powerpoint/2010/main" val="2606119581"/>
      </p:ext>
    </p:extLst>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08BC803E-13F3-4DAB-B17C-BEB007616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B8DDE571-E57F-4AB5-83C7-30EB5DDCC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12191996"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9BDD86-2A67-B8B0-A5B1-9152A4BBB4E5}"/>
              </a:ext>
            </a:extLst>
          </p:cNvPr>
          <p:cNvSpPr>
            <a:spLocks noGrp="1"/>
          </p:cNvSpPr>
          <p:nvPr>
            <p:ph type="title"/>
          </p:nvPr>
        </p:nvSpPr>
        <p:spPr>
          <a:xfrm>
            <a:off x="1137035" y="603622"/>
            <a:ext cx="4282380" cy="1322944"/>
          </a:xfrm>
        </p:spPr>
        <p:txBody>
          <a:bodyPr>
            <a:normAutofit/>
          </a:bodyPr>
          <a:lstStyle/>
          <a:p>
            <a:r>
              <a:rPr lang="en-US" dirty="0">
                <a:solidFill>
                  <a:srgbClr val="F5A72A"/>
                </a:solidFill>
              </a:rPr>
              <a:t>Causes of Light Pollution</a:t>
            </a:r>
          </a:p>
        </p:txBody>
      </p:sp>
      <p:sp>
        <p:nvSpPr>
          <p:cNvPr id="4" name="Rectangle 1">
            <a:extLst>
              <a:ext uri="{FF2B5EF4-FFF2-40B4-BE49-F238E27FC236}">
                <a16:creationId xmlns:a16="http://schemas.microsoft.com/office/drawing/2014/main" id="{0B28FFA4-BFB8-A94E-8CDA-AC55EE64C97D}"/>
              </a:ext>
            </a:extLst>
          </p:cNvPr>
          <p:cNvSpPr>
            <a:spLocks noGrp="1" noChangeArrowheads="1"/>
          </p:cNvSpPr>
          <p:nvPr>
            <p:ph idx="1"/>
          </p:nvPr>
        </p:nvSpPr>
        <p:spPr bwMode="auto">
          <a:xfrm>
            <a:off x="1137034" y="2207977"/>
            <a:ext cx="3968365" cy="404640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a:buFont typeface="Arial" panose="020B0604020202020204" pitchFamily="34" charset="0"/>
              <a:buChar char="•"/>
            </a:pPr>
            <a:r>
              <a:rPr lang="en-GB" sz="1400" b="1" dirty="0">
                <a:solidFill>
                  <a:srgbClr val="F5A72A"/>
                </a:solidFill>
              </a:rPr>
              <a:t>Rapid Urbanization in India</a:t>
            </a:r>
            <a:r>
              <a:rPr lang="en-GB" sz="1400" b="1" dirty="0">
                <a:solidFill>
                  <a:schemeClr val="tx1">
                    <a:lumMod val="85000"/>
                    <a:lumOff val="15000"/>
                  </a:schemeClr>
                </a:solidFill>
              </a:rPr>
              <a:t>:</a:t>
            </a:r>
            <a:r>
              <a:rPr lang="en-GB" sz="1400" dirty="0">
                <a:solidFill>
                  <a:schemeClr val="tx1">
                    <a:lumMod val="85000"/>
                    <a:lumOff val="15000"/>
                  </a:schemeClr>
                </a:solidFill>
              </a:rPr>
              <a:t> With cities expanding, artificial lighting is heavily used for streets, buildings, and advertisements.</a:t>
            </a:r>
          </a:p>
          <a:p>
            <a:pPr>
              <a:buFont typeface="Arial" panose="020B0604020202020204" pitchFamily="34" charset="0"/>
              <a:buChar char="•"/>
            </a:pPr>
            <a:r>
              <a:rPr lang="en-GB" sz="1400" b="1" dirty="0">
                <a:solidFill>
                  <a:srgbClr val="F5A72A"/>
                </a:solidFill>
              </a:rPr>
              <a:t>Unshielded Outdoor Lighting</a:t>
            </a:r>
            <a:r>
              <a:rPr lang="en-GB" sz="1400" b="1" dirty="0">
                <a:solidFill>
                  <a:schemeClr val="tx1">
                    <a:lumMod val="85000"/>
                    <a:lumOff val="15000"/>
                  </a:schemeClr>
                </a:solidFill>
              </a:rPr>
              <a:t>:</a:t>
            </a:r>
            <a:r>
              <a:rPr lang="en-GB" sz="1400" dirty="0">
                <a:solidFill>
                  <a:schemeClr val="tx1">
                    <a:lumMod val="85000"/>
                    <a:lumOff val="15000"/>
                  </a:schemeClr>
                </a:solidFill>
              </a:rPr>
              <a:t> Many streetlights and outdoor fixtures in Indian cities are poorly designed, directing light upward.</a:t>
            </a:r>
          </a:p>
          <a:p>
            <a:pPr>
              <a:buFont typeface="Arial" panose="020B0604020202020204" pitchFamily="34" charset="0"/>
              <a:buChar char="•"/>
            </a:pPr>
            <a:r>
              <a:rPr lang="en-GB" sz="1400" b="1" dirty="0">
                <a:solidFill>
                  <a:srgbClr val="F5A72A"/>
                </a:solidFill>
              </a:rPr>
              <a:t>Festivals and Celebrations</a:t>
            </a:r>
            <a:r>
              <a:rPr lang="en-GB" sz="1400" b="1" dirty="0">
                <a:solidFill>
                  <a:schemeClr val="tx1">
                    <a:lumMod val="85000"/>
                    <a:lumOff val="15000"/>
                  </a:schemeClr>
                </a:solidFill>
              </a:rPr>
              <a:t>:</a:t>
            </a:r>
            <a:r>
              <a:rPr lang="en-GB" sz="1400" dirty="0">
                <a:solidFill>
                  <a:schemeClr val="tx1">
                    <a:lumMod val="85000"/>
                    <a:lumOff val="15000"/>
                  </a:schemeClr>
                </a:solidFill>
              </a:rPr>
              <a:t> Diwali and other festivals contribute significantly to temporary spikes in light pollution.</a:t>
            </a:r>
          </a:p>
          <a:p>
            <a:pPr>
              <a:buFont typeface="Arial" panose="020B0604020202020204" pitchFamily="34" charset="0"/>
              <a:buChar char="•"/>
            </a:pPr>
            <a:r>
              <a:rPr lang="en-GB" sz="1400" b="1" dirty="0">
                <a:solidFill>
                  <a:srgbClr val="F5A72A"/>
                </a:solidFill>
              </a:rPr>
              <a:t>Commercial Hubs and Metro Cities</a:t>
            </a:r>
            <a:r>
              <a:rPr lang="en-GB" sz="1400" b="1" dirty="0">
                <a:solidFill>
                  <a:schemeClr val="tx1">
                    <a:lumMod val="85000"/>
                    <a:lumOff val="15000"/>
                  </a:schemeClr>
                </a:solidFill>
              </a:rPr>
              <a:t>:</a:t>
            </a:r>
            <a:r>
              <a:rPr lang="en-GB" sz="1400" dirty="0">
                <a:solidFill>
                  <a:schemeClr val="tx1">
                    <a:lumMod val="85000"/>
                    <a:lumOff val="15000"/>
                  </a:schemeClr>
                </a:solidFill>
              </a:rPr>
              <a:t> Places like Mumbai, Delhi, and Bengaluru have excessive billboard lighting and commercial signage.</a:t>
            </a:r>
          </a:p>
          <a:p>
            <a:pPr>
              <a:buFont typeface="Arial" panose="020B0604020202020204" pitchFamily="34" charset="0"/>
              <a:buChar char="•"/>
            </a:pPr>
            <a:r>
              <a:rPr lang="en-GB" sz="1400" b="1" dirty="0">
                <a:solidFill>
                  <a:srgbClr val="F5A72A"/>
                </a:solidFill>
              </a:rPr>
              <a:t>Excessive Residential Lighting</a:t>
            </a:r>
            <a:r>
              <a:rPr lang="en-GB" sz="1400" b="1" dirty="0">
                <a:solidFill>
                  <a:schemeClr val="tx1">
                    <a:lumMod val="85000"/>
                    <a:lumOff val="15000"/>
                  </a:schemeClr>
                </a:solidFill>
              </a:rPr>
              <a:t>:</a:t>
            </a:r>
            <a:r>
              <a:rPr lang="en-GB" sz="1400" dirty="0">
                <a:solidFill>
                  <a:schemeClr val="tx1">
                    <a:lumMod val="85000"/>
                    <a:lumOff val="15000"/>
                  </a:schemeClr>
                </a:solidFill>
              </a:rPr>
              <a:t> Overuse of porch lights, security lights, and improperly aimed floodlights in urban areas.</a:t>
            </a:r>
          </a:p>
        </p:txBody>
      </p:sp>
      <p:pic>
        <p:nvPicPr>
          <p:cNvPr id="7" name="Picture 6" descr="A street at night with street lights&#10;&#10;AI-generated content may be incorrect.">
            <a:extLst>
              <a:ext uri="{FF2B5EF4-FFF2-40B4-BE49-F238E27FC236}">
                <a16:creationId xmlns:a16="http://schemas.microsoft.com/office/drawing/2014/main" id="{2874E46F-5409-6D27-8D9B-BBC127DBDAE1}"/>
              </a:ext>
            </a:extLst>
          </p:cNvPr>
          <p:cNvPicPr>
            <a:picLocks noChangeAspect="1"/>
          </p:cNvPicPr>
          <p:nvPr/>
        </p:nvPicPr>
        <p:blipFill>
          <a:blip r:embed="rId2">
            <a:extLst>
              <a:ext uri="{28A0092B-C50C-407E-A947-70E740481C1C}">
                <a14:useLocalDpi xmlns:a14="http://schemas.microsoft.com/office/drawing/2010/main" val="0"/>
              </a:ext>
            </a:extLst>
          </a:blip>
          <a:srcRect t="17370" r="3" b="2273"/>
          <a:stretch/>
        </p:blipFill>
        <p:spPr>
          <a:xfrm>
            <a:off x="5702185" y="1"/>
            <a:ext cx="6489823" cy="3429002"/>
          </a:xfrm>
          <a:custGeom>
            <a:avLst/>
            <a:gdLst/>
            <a:ahLst/>
            <a:cxnLst/>
            <a:rect l="l" t="t" r="r" b="b"/>
            <a:pathLst>
              <a:path w="6489823" h="3421047">
                <a:moveTo>
                  <a:pt x="383239" y="0"/>
                </a:moveTo>
                <a:lnTo>
                  <a:pt x="6489823" y="0"/>
                </a:lnTo>
                <a:lnTo>
                  <a:pt x="6489823" y="3421047"/>
                </a:lnTo>
                <a:lnTo>
                  <a:pt x="0" y="3421047"/>
                </a:lnTo>
                <a:lnTo>
                  <a:pt x="10162" y="3368785"/>
                </a:lnTo>
                <a:cubicBezTo>
                  <a:pt x="15448" y="3346584"/>
                  <a:pt x="22094" y="3323293"/>
                  <a:pt x="30699" y="3298569"/>
                </a:cubicBezTo>
                <a:cubicBezTo>
                  <a:pt x="41150" y="3275988"/>
                  <a:pt x="42443" y="3246652"/>
                  <a:pt x="33589" y="3233050"/>
                </a:cubicBezTo>
                <a:cubicBezTo>
                  <a:pt x="32065" y="3230708"/>
                  <a:pt x="30291" y="3228932"/>
                  <a:pt x="28325" y="3227777"/>
                </a:cubicBezTo>
                <a:cubicBezTo>
                  <a:pt x="30678" y="3188484"/>
                  <a:pt x="72205" y="3103624"/>
                  <a:pt x="73382" y="3050568"/>
                </a:cubicBezTo>
                <a:cubicBezTo>
                  <a:pt x="69165" y="3022639"/>
                  <a:pt x="68605" y="2960322"/>
                  <a:pt x="84953" y="2920501"/>
                </a:cubicBezTo>
                <a:cubicBezTo>
                  <a:pt x="69327" y="2932298"/>
                  <a:pt x="121103" y="2664904"/>
                  <a:pt x="109217" y="2657859"/>
                </a:cubicBezTo>
                <a:cubicBezTo>
                  <a:pt x="110075" y="2597031"/>
                  <a:pt x="138136" y="2522558"/>
                  <a:pt x="139777" y="2464312"/>
                </a:cubicBezTo>
                <a:cubicBezTo>
                  <a:pt x="141801" y="2450201"/>
                  <a:pt x="199861" y="2246813"/>
                  <a:pt x="198683" y="2236608"/>
                </a:cubicBezTo>
                <a:lnTo>
                  <a:pt x="283684" y="1924542"/>
                </a:lnTo>
                <a:cubicBezTo>
                  <a:pt x="313071" y="1811100"/>
                  <a:pt x="307196" y="1868801"/>
                  <a:pt x="336583" y="1755359"/>
                </a:cubicBezTo>
                <a:cubicBezTo>
                  <a:pt x="383246" y="1573239"/>
                  <a:pt x="363875" y="1577802"/>
                  <a:pt x="409119" y="1401207"/>
                </a:cubicBezTo>
                <a:cubicBezTo>
                  <a:pt x="428998" y="1329345"/>
                  <a:pt x="403240" y="1279669"/>
                  <a:pt x="421957" y="1175450"/>
                </a:cubicBezTo>
                <a:cubicBezTo>
                  <a:pt x="442602" y="1107577"/>
                  <a:pt x="340683" y="794854"/>
                  <a:pt x="369233" y="688836"/>
                </a:cubicBezTo>
                <a:cubicBezTo>
                  <a:pt x="378440" y="610640"/>
                  <a:pt x="331945" y="587322"/>
                  <a:pt x="346155" y="513896"/>
                </a:cubicBezTo>
                <a:cubicBezTo>
                  <a:pt x="351974" y="496939"/>
                  <a:pt x="362179" y="406394"/>
                  <a:pt x="344911" y="393010"/>
                </a:cubicBezTo>
                <a:cubicBezTo>
                  <a:pt x="389436" y="301493"/>
                  <a:pt x="356186" y="264408"/>
                  <a:pt x="369960" y="232042"/>
                </a:cubicBezTo>
                <a:cubicBezTo>
                  <a:pt x="394611" y="153791"/>
                  <a:pt x="372056" y="165633"/>
                  <a:pt x="392742" y="72037"/>
                </a:cubicBezTo>
                <a:cubicBezTo>
                  <a:pt x="398537" y="53819"/>
                  <a:pt x="397997" y="38693"/>
                  <a:pt x="394525" y="25405"/>
                </a:cubicBezTo>
                <a:close/>
              </a:path>
            </a:pathLst>
          </a:custGeom>
        </p:spPr>
      </p:pic>
      <p:pic>
        <p:nvPicPr>
          <p:cNvPr id="6" name="Picture 5">
            <a:extLst>
              <a:ext uri="{FF2B5EF4-FFF2-40B4-BE49-F238E27FC236}">
                <a16:creationId xmlns:a16="http://schemas.microsoft.com/office/drawing/2014/main" id="{51C880B1-EAAD-1598-920A-134387D89CFB}"/>
              </a:ext>
            </a:extLst>
          </p:cNvPr>
          <p:cNvPicPr>
            <a:picLocks noChangeAspect="1"/>
          </p:cNvPicPr>
          <p:nvPr/>
        </p:nvPicPr>
        <p:blipFill>
          <a:blip r:embed="rId3">
            <a:extLst>
              <a:ext uri="{28A0092B-C50C-407E-A947-70E740481C1C}">
                <a14:useLocalDpi xmlns:a14="http://schemas.microsoft.com/office/drawing/2010/main" val="0"/>
              </a:ext>
            </a:extLst>
          </a:blip>
          <a:srcRect l="10133" r="2" b="13072"/>
          <a:stretch/>
        </p:blipFill>
        <p:spPr>
          <a:xfrm>
            <a:off x="5419420" y="3429000"/>
            <a:ext cx="6772580" cy="3428998"/>
          </a:xfrm>
          <a:custGeom>
            <a:avLst/>
            <a:gdLst/>
            <a:ahLst/>
            <a:cxnLst/>
            <a:rect l="l" t="t" r="r" b="b"/>
            <a:pathLst>
              <a:path w="6772580" h="3429000">
                <a:moveTo>
                  <a:pt x="271594" y="0"/>
                </a:moveTo>
                <a:lnTo>
                  <a:pt x="6772580" y="0"/>
                </a:lnTo>
                <a:lnTo>
                  <a:pt x="6772580" y="3429000"/>
                </a:lnTo>
                <a:lnTo>
                  <a:pt x="8976" y="3429000"/>
                </a:lnTo>
                <a:lnTo>
                  <a:pt x="7894" y="3419403"/>
                </a:lnTo>
                <a:cubicBezTo>
                  <a:pt x="2772" y="3402540"/>
                  <a:pt x="-7409" y="3393117"/>
                  <a:pt x="8790" y="3369074"/>
                </a:cubicBezTo>
                <a:cubicBezTo>
                  <a:pt x="18674" y="3308209"/>
                  <a:pt x="52540" y="3147708"/>
                  <a:pt x="69466" y="3074368"/>
                </a:cubicBezTo>
                <a:cubicBezTo>
                  <a:pt x="86170" y="2985158"/>
                  <a:pt x="141939" y="2988106"/>
                  <a:pt x="138108" y="2937087"/>
                </a:cubicBezTo>
                <a:lnTo>
                  <a:pt x="159153" y="2788751"/>
                </a:lnTo>
                <a:cubicBezTo>
                  <a:pt x="164508" y="2771521"/>
                  <a:pt x="169861" y="2754291"/>
                  <a:pt x="175215" y="2737061"/>
                </a:cubicBezTo>
                <a:lnTo>
                  <a:pt x="178713" y="2662493"/>
                </a:lnTo>
                <a:cubicBezTo>
                  <a:pt x="182744" y="2662176"/>
                  <a:pt x="175495" y="2610710"/>
                  <a:pt x="177952" y="2608178"/>
                </a:cubicBezTo>
                <a:lnTo>
                  <a:pt x="200637" y="2557490"/>
                </a:lnTo>
                <a:lnTo>
                  <a:pt x="210272" y="2500823"/>
                </a:lnTo>
                <a:cubicBezTo>
                  <a:pt x="210821" y="2477149"/>
                  <a:pt x="233533" y="2498323"/>
                  <a:pt x="235189" y="2456370"/>
                </a:cubicBezTo>
                <a:cubicBezTo>
                  <a:pt x="241238" y="2390087"/>
                  <a:pt x="270663" y="2342381"/>
                  <a:pt x="270108" y="2307778"/>
                </a:cubicBezTo>
                <a:cubicBezTo>
                  <a:pt x="279775" y="2252634"/>
                  <a:pt x="274008" y="2281735"/>
                  <a:pt x="270232" y="2227103"/>
                </a:cubicBezTo>
                <a:cubicBezTo>
                  <a:pt x="277898" y="2187203"/>
                  <a:pt x="273018" y="2179895"/>
                  <a:pt x="278972" y="2138456"/>
                </a:cubicBezTo>
                <a:cubicBezTo>
                  <a:pt x="286874" y="2113373"/>
                  <a:pt x="293454" y="2098825"/>
                  <a:pt x="284204" y="2092747"/>
                </a:cubicBezTo>
                <a:cubicBezTo>
                  <a:pt x="285267" y="2080110"/>
                  <a:pt x="308510" y="2021121"/>
                  <a:pt x="306856" y="2003128"/>
                </a:cubicBezTo>
                <a:lnTo>
                  <a:pt x="296216" y="1944367"/>
                </a:lnTo>
                <a:lnTo>
                  <a:pt x="316030" y="1836128"/>
                </a:lnTo>
                <a:cubicBezTo>
                  <a:pt x="300726" y="1810623"/>
                  <a:pt x="342411" y="1768654"/>
                  <a:pt x="329496" y="1735241"/>
                </a:cubicBezTo>
                <a:cubicBezTo>
                  <a:pt x="331336" y="1711720"/>
                  <a:pt x="339485" y="1722162"/>
                  <a:pt x="343347" y="1679383"/>
                </a:cubicBezTo>
                <a:cubicBezTo>
                  <a:pt x="349669" y="1616089"/>
                  <a:pt x="356013" y="1614119"/>
                  <a:pt x="360800" y="1554542"/>
                </a:cubicBezTo>
                <a:cubicBezTo>
                  <a:pt x="361799" y="1491472"/>
                  <a:pt x="380405" y="1496141"/>
                  <a:pt x="377978" y="1470595"/>
                </a:cubicBezTo>
                <a:cubicBezTo>
                  <a:pt x="371480" y="1445071"/>
                  <a:pt x="407310" y="1366942"/>
                  <a:pt x="396801" y="1354553"/>
                </a:cubicBezTo>
                <a:cubicBezTo>
                  <a:pt x="387984" y="1324635"/>
                  <a:pt x="389939" y="1306198"/>
                  <a:pt x="378799" y="1292983"/>
                </a:cubicBezTo>
                <a:cubicBezTo>
                  <a:pt x="368230" y="1254082"/>
                  <a:pt x="380918" y="1242866"/>
                  <a:pt x="362697" y="1241293"/>
                </a:cubicBezTo>
                <a:lnTo>
                  <a:pt x="339388" y="1147085"/>
                </a:lnTo>
                <a:cubicBezTo>
                  <a:pt x="350485" y="1118433"/>
                  <a:pt x="353159" y="1072754"/>
                  <a:pt x="339952" y="1071934"/>
                </a:cubicBezTo>
                <a:cubicBezTo>
                  <a:pt x="327895" y="1004911"/>
                  <a:pt x="358371" y="924985"/>
                  <a:pt x="347188" y="889800"/>
                </a:cubicBezTo>
                <a:cubicBezTo>
                  <a:pt x="334220" y="804597"/>
                  <a:pt x="342717" y="786582"/>
                  <a:pt x="338803" y="749936"/>
                </a:cubicBezTo>
                <a:cubicBezTo>
                  <a:pt x="334890" y="713292"/>
                  <a:pt x="337271" y="707557"/>
                  <a:pt x="323706" y="669931"/>
                </a:cubicBezTo>
                <a:lnTo>
                  <a:pt x="313326" y="559992"/>
                </a:lnTo>
                <a:cubicBezTo>
                  <a:pt x="314747" y="543769"/>
                  <a:pt x="268004" y="450294"/>
                  <a:pt x="272650" y="451529"/>
                </a:cubicBezTo>
                <a:lnTo>
                  <a:pt x="256593" y="392499"/>
                </a:lnTo>
                <a:cubicBezTo>
                  <a:pt x="276778" y="343341"/>
                  <a:pt x="246535" y="361906"/>
                  <a:pt x="249583" y="321981"/>
                </a:cubicBezTo>
                <a:cubicBezTo>
                  <a:pt x="256450" y="297359"/>
                  <a:pt x="256557" y="284789"/>
                  <a:pt x="245172" y="280016"/>
                </a:cubicBezTo>
                <a:cubicBezTo>
                  <a:pt x="279102" y="164139"/>
                  <a:pt x="241674" y="235649"/>
                  <a:pt x="249784" y="152538"/>
                </a:cubicBezTo>
                <a:cubicBezTo>
                  <a:pt x="254846" y="115053"/>
                  <a:pt x="258144" y="77317"/>
                  <a:pt x="264479" y="36591"/>
                </a:cubicBezTo>
                <a:close/>
              </a:path>
            </a:pathLst>
          </a:custGeom>
        </p:spPr>
      </p:pic>
    </p:spTree>
    <p:extLst>
      <p:ext uri="{BB962C8B-B14F-4D97-AF65-F5344CB8AC3E}">
        <p14:creationId xmlns:p14="http://schemas.microsoft.com/office/powerpoint/2010/main" val="316488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9D4F92-A594-259C-6316-6D86648B978C}"/>
              </a:ext>
            </a:extLst>
          </p:cNvPr>
          <p:cNvSpPr>
            <a:spLocks noGrp="1"/>
          </p:cNvSpPr>
          <p:nvPr>
            <p:ph type="title"/>
          </p:nvPr>
        </p:nvSpPr>
        <p:spPr>
          <a:xfrm>
            <a:off x="761800" y="762001"/>
            <a:ext cx="5334197" cy="1708242"/>
          </a:xfrm>
        </p:spPr>
        <p:txBody>
          <a:bodyPr anchor="ctr">
            <a:normAutofit/>
          </a:bodyPr>
          <a:lstStyle/>
          <a:p>
            <a:r>
              <a:rPr lang="en-US" sz="4000" b="1" dirty="0"/>
              <a:t>Effects on Human Health</a:t>
            </a:r>
            <a:endParaRPr lang="en-US" sz="4000" dirty="0"/>
          </a:p>
        </p:txBody>
      </p:sp>
      <p:sp>
        <p:nvSpPr>
          <p:cNvPr id="3" name="Content Placeholder 2">
            <a:extLst>
              <a:ext uri="{FF2B5EF4-FFF2-40B4-BE49-F238E27FC236}">
                <a16:creationId xmlns:a16="http://schemas.microsoft.com/office/drawing/2014/main" id="{50C3C62C-326C-BB0A-C21B-39F82E3D8B30}"/>
              </a:ext>
            </a:extLst>
          </p:cNvPr>
          <p:cNvSpPr>
            <a:spLocks noGrp="1"/>
          </p:cNvSpPr>
          <p:nvPr>
            <p:ph idx="1"/>
          </p:nvPr>
        </p:nvSpPr>
        <p:spPr>
          <a:xfrm>
            <a:off x="761800" y="2470244"/>
            <a:ext cx="5334197" cy="3769835"/>
          </a:xfrm>
          <a:ln>
            <a:noFill/>
          </a:ln>
        </p:spPr>
        <p:txBody>
          <a:bodyPr anchor="ctr">
            <a:normAutofit/>
          </a:bodyPr>
          <a:lstStyle/>
          <a:p>
            <a:pPr>
              <a:buFont typeface="Arial" panose="020B0604020202020204" pitchFamily="34" charset="0"/>
              <a:buChar char="•"/>
            </a:pPr>
            <a:r>
              <a:rPr lang="en-GB" sz="2000" b="1" dirty="0"/>
              <a:t>Disrupts Sleep Patterns:</a:t>
            </a:r>
            <a:r>
              <a:rPr lang="en-GB" sz="2000" dirty="0"/>
              <a:t> Exposure to artificial light at night suppresses melatonin production, leading to insomnia, which is a growing problem in Indian urban areas.</a:t>
            </a:r>
          </a:p>
          <a:p>
            <a:pPr>
              <a:buFont typeface="Arial" panose="020B0604020202020204" pitchFamily="34" charset="0"/>
              <a:buChar char="•"/>
            </a:pPr>
            <a:r>
              <a:rPr lang="en-GB" sz="2000" b="1" dirty="0"/>
              <a:t>Increases Stress &amp; Fatigue:</a:t>
            </a:r>
            <a:r>
              <a:rPr lang="en-GB" sz="2000" dirty="0"/>
              <a:t> High exposure to LED streetlights and phone screens impacts mental well-being.</a:t>
            </a:r>
          </a:p>
          <a:p>
            <a:pPr>
              <a:buFont typeface="Arial" panose="020B0604020202020204" pitchFamily="34" charset="0"/>
              <a:buChar char="•"/>
            </a:pPr>
            <a:r>
              <a:rPr lang="en-GB" sz="2000" b="1" dirty="0"/>
              <a:t>Potential Health Risks:</a:t>
            </a:r>
            <a:r>
              <a:rPr lang="en-GB" sz="2000" dirty="0"/>
              <a:t> Links between light pollution and increased risks of obesity, heart disease, and depression have been noted in Indian metro populations.</a:t>
            </a:r>
          </a:p>
          <a:p>
            <a:endParaRPr lang="en-US" sz="2000" dirty="0"/>
          </a:p>
        </p:txBody>
      </p:sp>
      <p:pic>
        <p:nvPicPr>
          <p:cNvPr id="5" name="Picture 4" descr="Light pollution by a single building in Mumbai (it was 1 AM when this pic was taken)&#10;&#10;Source: /r/UrbanHell">
            <a:extLst>
              <a:ext uri="{FF2B5EF4-FFF2-40B4-BE49-F238E27FC236}">
                <a16:creationId xmlns:a16="http://schemas.microsoft.com/office/drawing/2014/main" id="{266E8CA4-47F0-B7B0-2182-7CCACDC9B6BF}"/>
              </a:ext>
            </a:extLst>
          </p:cNvPr>
          <p:cNvPicPr>
            <a:picLocks noChangeAspect="1"/>
          </p:cNvPicPr>
          <p:nvPr/>
        </p:nvPicPr>
        <p:blipFill>
          <a:blip r:embed="rId2">
            <a:extLst>
              <a:ext uri="{28A0092B-C50C-407E-A947-70E740481C1C}">
                <a14:useLocalDpi xmlns:a14="http://schemas.microsoft.com/office/drawing/2010/main" val="0"/>
              </a:ext>
            </a:extLst>
          </a:blip>
          <a:srcRect t="3422" r="2" b="2"/>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
        <p:nvSpPr>
          <p:cNvPr id="7" name="TextBox 6">
            <a:extLst>
              <a:ext uri="{FF2B5EF4-FFF2-40B4-BE49-F238E27FC236}">
                <a16:creationId xmlns:a16="http://schemas.microsoft.com/office/drawing/2014/main" id="{90299DC0-7A93-1BB0-0B56-CA57F48B9707}"/>
              </a:ext>
            </a:extLst>
          </p:cNvPr>
          <p:cNvSpPr txBox="1"/>
          <p:nvPr/>
        </p:nvSpPr>
        <p:spPr>
          <a:xfrm>
            <a:off x="6857796" y="5903893"/>
            <a:ext cx="5334204" cy="95410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GB" sz="1400" dirty="0">
                <a:solidFill>
                  <a:schemeClr val="bg1"/>
                </a:solidFill>
              </a:rPr>
              <a:t>OP: Light pollution by a single building in Mumbai (it was 1 AM when this pic was taken)</a:t>
            </a:r>
          </a:p>
          <a:p>
            <a:endParaRPr lang="en-GB" sz="1400" dirty="0">
              <a:solidFill>
                <a:schemeClr val="bg1"/>
              </a:solidFill>
            </a:endParaRPr>
          </a:p>
          <a:p>
            <a:r>
              <a:rPr lang="en-GB" sz="1400" dirty="0">
                <a:solidFill>
                  <a:schemeClr val="bg1"/>
                </a:solidFill>
              </a:rPr>
              <a:t>Source: /r/</a:t>
            </a:r>
            <a:r>
              <a:rPr lang="en-GB" sz="1400" dirty="0" err="1">
                <a:solidFill>
                  <a:schemeClr val="bg1"/>
                </a:solidFill>
              </a:rPr>
              <a:t>UrbanHell</a:t>
            </a:r>
            <a:endParaRPr lang="en-US" sz="1400" dirty="0">
              <a:solidFill>
                <a:schemeClr val="bg1"/>
              </a:solidFill>
            </a:endParaRPr>
          </a:p>
        </p:txBody>
      </p:sp>
      <p:pic>
        <p:nvPicPr>
          <p:cNvPr id="12" name="Picture 11" descr="Fireflies in the forest at night&#10;&#10;AI-generated content may be incorrect.">
            <a:extLst>
              <a:ext uri="{FF2B5EF4-FFF2-40B4-BE49-F238E27FC236}">
                <a16:creationId xmlns:a16="http://schemas.microsoft.com/office/drawing/2014/main" id="{16A75BAA-EE15-9B7A-F931-B8B6BD7960FD}"/>
              </a:ext>
            </a:extLst>
          </p:cNvPr>
          <p:cNvPicPr>
            <a:picLocks noChangeAspect="1"/>
          </p:cNvPicPr>
          <p:nvPr/>
        </p:nvPicPr>
        <p:blipFill>
          <a:blip r:embed="rId3">
            <a:extLst>
              <a:ext uri="{28A0092B-C50C-407E-A947-70E740481C1C}">
                <a14:useLocalDpi xmlns:a14="http://schemas.microsoft.com/office/drawing/2010/main" val="0"/>
              </a:ext>
            </a:extLst>
          </a:blip>
          <a:srcRect l="100000" t="7844" r="-375" b="7709"/>
          <a:stretch/>
        </p:blipFill>
        <p:spPr>
          <a:xfrm>
            <a:off x="12181608" y="1"/>
            <a:ext cx="45719" cy="6858000"/>
          </a:xfrm>
          <a:prstGeom prst="rect">
            <a:avLst/>
          </a:prstGeom>
        </p:spPr>
      </p:pic>
    </p:spTree>
    <p:extLst>
      <p:ext uri="{BB962C8B-B14F-4D97-AF65-F5344CB8AC3E}">
        <p14:creationId xmlns:p14="http://schemas.microsoft.com/office/powerpoint/2010/main" val="2862206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EBB7ED5-3C10-2661-CDA0-68DF23272225}"/>
            </a:ext>
          </a:extLst>
        </p:cNvPr>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Fireflies in the forest at night&#10;&#10;AI-generated content may be incorrect.">
            <a:extLst>
              <a:ext uri="{FF2B5EF4-FFF2-40B4-BE49-F238E27FC236}">
                <a16:creationId xmlns:a16="http://schemas.microsoft.com/office/drawing/2014/main" id="{5800102D-4D70-7EE0-84FB-C03BE6248937}"/>
              </a:ext>
            </a:extLst>
          </p:cNvPr>
          <p:cNvPicPr>
            <a:picLocks noChangeAspect="1"/>
          </p:cNvPicPr>
          <p:nvPr/>
        </p:nvPicPr>
        <p:blipFill>
          <a:blip r:embed="rId2">
            <a:extLst>
              <a:ext uri="{28A0092B-C50C-407E-A947-70E740481C1C}">
                <a14:useLocalDpi xmlns:a14="http://schemas.microsoft.com/office/drawing/2010/main" val="0"/>
              </a:ext>
            </a:extLst>
          </a:blip>
          <a:srcRect l="5884" r="-1" b="-1"/>
          <a:stretch/>
        </p:blipFill>
        <p:spPr>
          <a:xfrm>
            <a:off x="2522356" y="10"/>
            <a:ext cx="9669642" cy="6857990"/>
          </a:xfrm>
          <a:prstGeom prst="rect">
            <a:avLst/>
          </a:prstGeom>
        </p:spPr>
      </p:pic>
      <p:sp>
        <p:nvSpPr>
          <p:cNvPr id="29" name="Rectangle 2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C679CA9-A07E-D318-79A8-B175F35DFAE6}"/>
              </a:ext>
            </a:extLst>
          </p:cNvPr>
          <p:cNvSpPr>
            <a:spLocks noGrp="1"/>
          </p:cNvSpPr>
          <p:nvPr>
            <p:ph type="title"/>
          </p:nvPr>
        </p:nvSpPr>
        <p:spPr>
          <a:xfrm>
            <a:off x="838200" y="365125"/>
            <a:ext cx="3822189" cy="1899912"/>
          </a:xfrm>
        </p:spPr>
        <p:txBody>
          <a:bodyPr>
            <a:normAutofit/>
          </a:bodyPr>
          <a:lstStyle/>
          <a:p>
            <a:r>
              <a:rPr lang="en-US" sz="5000" b="1" dirty="0">
                <a:solidFill>
                  <a:srgbClr val="234A0A"/>
                </a:solidFill>
              </a:rPr>
              <a:t>Effects on Wildlife</a:t>
            </a:r>
          </a:p>
        </p:txBody>
      </p:sp>
      <p:sp>
        <p:nvSpPr>
          <p:cNvPr id="50" name="Content Placeholder 2">
            <a:extLst>
              <a:ext uri="{FF2B5EF4-FFF2-40B4-BE49-F238E27FC236}">
                <a16:creationId xmlns:a16="http://schemas.microsoft.com/office/drawing/2014/main" id="{9DB92ED9-1427-0A58-1A97-5D5CA5A35B35}"/>
              </a:ext>
            </a:extLst>
          </p:cNvPr>
          <p:cNvSpPr>
            <a:spLocks noGrp="1"/>
          </p:cNvSpPr>
          <p:nvPr>
            <p:ph idx="1"/>
          </p:nvPr>
        </p:nvSpPr>
        <p:spPr>
          <a:xfrm>
            <a:off x="838200" y="2434201"/>
            <a:ext cx="3822189" cy="3742762"/>
          </a:xfrm>
        </p:spPr>
        <p:txBody>
          <a:bodyPr>
            <a:noAutofit/>
          </a:bodyPr>
          <a:lstStyle/>
          <a:p>
            <a:pPr>
              <a:buFont typeface="Arial" panose="020B0604020202020204" pitchFamily="34" charset="0"/>
              <a:buChar char="•"/>
            </a:pPr>
            <a:r>
              <a:rPr lang="en-GB" sz="1500" b="1" dirty="0">
                <a:solidFill>
                  <a:srgbClr val="234A0A"/>
                </a:solidFill>
              </a:rPr>
              <a:t>Disorients Migratory Birds</a:t>
            </a:r>
            <a:r>
              <a:rPr lang="en-GB" sz="1500" b="1" dirty="0"/>
              <a:t>:</a:t>
            </a:r>
            <a:r>
              <a:rPr lang="en-GB" sz="1500" dirty="0"/>
              <a:t> Cities like Kolkata and Chennai experience bird navigation issues due to excessive light pollution.</a:t>
            </a:r>
          </a:p>
          <a:p>
            <a:pPr>
              <a:buFont typeface="Arial" panose="020B0604020202020204" pitchFamily="34" charset="0"/>
              <a:buChar char="•"/>
            </a:pPr>
            <a:r>
              <a:rPr lang="en-GB" sz="1500" b="1" dirty="0">
                <a:solidFill>
                  <a:srgbClr val="234A0A"/>
                </a:solidFill>
              </a:rPr>
              <a:t>Affects Olive Ridley Sea Turtles</a:t>
            </a:r>
            <a:r>
              <a:rPr lang="en-GB" sz="1500" b="1" dirty="0"/>
              <a:t>:</a:t>
            </a:r>
            <a:r>
              <a:rPr lang="en-GB" sz="1500" dirty="0"/>
              <a:t> In Odisha, artificial lights from coastal areas disorient baby turtles during nesting season.</a:t>
            </a:r>
          </a:p>
          <a:p>
            <a:pPr>
              <a:buFont typeface="Arial" panose="020B0604020202020204" pitchFamily="34" charset="0"/>
              <a:buChar char="•"/>
            </a:pPr>
            <a:r>
              <a:rPr lang="en-GB" sz="1500" b="1" dirty="0">
                <a:solidFill>
                  <a:srgbClr val="234A0A"/>
                </a:solidFill>
              </a:rPr>
              <a:t>Interrupts Nocturnal Animal </a:t>
            </a:r>
            <a:r>
              <a:rPr lang="en-GB" sz="1500" b="1" dirty="0" err="1">
                <a:solidFill>
                  <a:srgbClr val="234A0A"/>
                </a:solidFill>
              </a:rPr>
              <a:t>Behavior</a:t>
            </a:r>
            <a:r>
              <a:rPr lang="en-GB" sz="1500" b="1" dirty="0"/>
              <a:t>:</a:t>
            </a:r>
            <a:r>
              <a:rPr lang="en-GB" sz="1500" dirty="0"/>
              <a:t> Many species in India’s forests, such as leopards and owls, rely on darkness for hunting and survival, which is disrupted by artificial lighting from nearby towns and roads. Fireflies, which depend on natural darkness for their bioluminescent communication, also face population decline due to excessive artificial lighting.</a:t>
            </a:r>
          </a:p>
        </p:txBody>
      </p:sp>
    </p:spTree>
    <p:extLst>
      <p:ext uri="{BB962C8B-B14F-4D97-AF65-F5344CB8AC3E}">
        <p14:creationId xmlns:p14="http://schemas.microsoft.com/office/powerpoint/2010/main" val="11300659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atellite dish and sparkling night sky">
            <a:extLst>
              <a:ext uri="{FF2B5EF4-FFF2-40B4-BE49-F238E27FC236}">
                <a16:creationId xmlns:a16="http://schemas.microsoft.com/office/drawing/2014/main" id="{877CE99F-A6DD-5173-5EC1-0AACE68EBC12}"/>
              </a:ext>
            </a:extLst>
          </p:cNvPr>
          <p:cNvPicPr>
            <a:picLocks noChangeAspect="1"/>
          </p:cNvPicPr>
          <p:nvPr/>
        </p:nvPicPr>
        <p:blipFill>
          <a:blip r:embed="rId2"/>
          <a:srcRect l="6804" r="13885"/>
          <a:stretch/>
        </p:blipFill>
        <p:spPr>
          <a:xfrm>
            <a:off x="1" y="10"/>
            <a:ext cx="9669642" cy="6857990"/>
          </a:xfrm>
          <a:prstGeom prst="rect">
            <a:avLst/>
          </a:prstGeom>
        </p:spPr>
      </p:pic>
      <p:sp>
        <p:nvSpPr>
          <p:cNvPr id="16" name="Rectangle 1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301B418-CE21-CBC9-393E-E2F432EFA8BC}"/>
              </a:ext>
            </a:extLst>
          </p:cNvPr>
          <p:cNvSpPr>
            <a:spLocks noGrp="1"/>
          </p:cNvSpPr>
          <p:nvPr>
            <p:ph type="title"/>
          </p:nvPr>
        </p:nvSpPr>
        <p:spPr>
          <a:xfrm>
            <a:off x="7531610" y="365125"/>
            <a:ext cx="3822189" cy="1899912"/>
          </a:xfrm>
        </p:spPr>
        <p:txBody>
          <a:bodyPr>
            <a:normAutofit/>
          </a:bodyPr>
          <a:lstStyle/>
          <a:p>
            <a:r>
              <a:rPr lang="en-US" sz="4000" b="1" dirty="0">
                <a:solidFill>
                  <a:srgbClr val="839996"/>
                </a:solidFill>
              </a:rPr>
              <a:t>Effects on Astronomy</a:t>
            </a:r>
            <a:endParaRPr lang="en-US" sz="4000" dirty="0">
              <a:solidFill>
                <a:srgbClr val="839996"/>
              </a:solidFill>
            </a:endParaRPr>
          </a:p>
        </p:txBody>
      </p:sp>
      <p:sp>
        <p:nvSpPr>
          <p:cNvPr id="3" name="Content Placeholder 2">
            <a:extLst>
              <a:ext uri="{FF2B5EF4-FFF2-40B4-BE49-F238E27FC236}">
                <a16:creationId xmlns:a16="http://schemas.microsoft.com/office/drawing/2014/main" id="{08AE9393-25C3-0275-CDF3-B50B384E542F}"/>
              </a:ext>
            </a:extLst>
          </p:cNvPr>
          <p:cNvSpPr>
            <a:spLocks noGrp="1"/>
          </p:cNvSpPr>
          <p:nvPr>
            <p:ph idx="1"/>
          </p:nvPr>
        </p:nvSpPr>
        <p:spPr>
          <a:xfrm>
            <a:off x="7531610" y="2434201"/>
            <a:ext cx="3822189" cy="3742762"/>
          </a:xfrm>
        </p:spPr>
        <p:txBody>
          <a:bodyPr>
            <a:normAutofit/>
          </a:bodyPr>
          <a:lstStyle/>
          <a:p>
            <a:pPr>
              <a:buFont typeface="Arial" panose="020B0604020202020204" pitchFamily="34" charset="0"/>
              <a:buChar char="•"/>
            </a:pPr>
            <a:r>
              <a:rPr lang="en-GB" sz="1600" b="1" dirty="0">
                <a:solidFill>
                  <a:srgbClr val="839996"/>
                </a:solidFill>
              </a:rPr>
              <a:t>Skyglow Makes Stargazing Difficult</a:t>
            </a:r>
            <a:r>
              <a:rPr lang="en-GB" sz="1600" b="1" dirty="0"/>
              <a:t>:</a:t>
            </a:r>
            <a:r>
              <a:rPr lang="en-GB" sz="1600" dirty="0"/>
              <a:t> Cities like Delhi and Bengaluru suffer from excessive night-time brightness, limiting visibility of celestial objects.</a:t>
            </a:r>
          </a:p>
          <a:p>
            <a:pPr>
              <a:buFont typeface="Arial" panose="020B0604020202020204" pitchFamily="34" charset="0"/>
              <a:buChar char="•"/>
            </a:pPr>
            <a:r>
              <a:rPr lang="en-GB" sz="1600" b="1" dirty="0">
                <a:solidFill>
                  <a:srgbClr val="839996"/>
                </a:solidFill>
              </a:rPr>
              <a:t>Impact on Indian Observatories</a:t>
            </a:r>
            <a:r>
              <a:rPr lang="en-GB" sz="1600" b="1" dirty="0"/>
              <a:t>:</a:t>
            </a:r>
            <a:r>
              <a:rPr lang="en-GB" sz="1600" dirty="0"/>
              <a:t> Astronomers at facilities like the Indian Astronomical Observatory in Ladakh struggle to collect data due to increasing light pollution.</a:t>
            </a:r>
          </a:p>
          <a:p>
            <a:pPr>
              <a:buFont typeface="Arial" panose="020B0604020202020204" pitchFamily="34" charset="0"/>
              <a:buChar char="•"/>
            </a:pPr>
            <a:r>
              <a:rPr lang="en-GB" sz="1600" b="1" dirty="0">
                <a:solidFill>
                  <a:srgbClr val="839996"/>
                </a:solidFill>
              </a:rPr>
              <a:t>Cultural Significance</a:t>
            </a:r>
            <a:r>
              <a:rPr lang="en-GB" sz="1600" b="1" dirty="0"/>
              <a:t>:</a:t>
            </a:r>
            <a:r>
              <a:rPr lang="en-GB" sz="1600" dirty="0"/>
              <a:t> Many Indian mythologies reference celestial navigation, but modern light pollution reduces public engagement with the night sky.</a:t>
            </a:r>
          </a:p>
        </p:txBody>
      </p:sp>
    </p:spTree>
    <p:extLst>
      <p:ext uri="{BB962C8B-B14F-4D97-AF65-F5344CB8AC3E}">
        <p14:creationId xmlns:p14="http://schemas.microsoft.com/office/powerpoint/2010/main" val="1060092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close-up of a light bulb&#10;&#10;AI-generated content may be incorrect.">
            <a:extLst>
              <a:ext uri="{FF2B5EF4-FFF2-40B4-BE49-F238E27FC236}">
                <a16:creationId xmlns:a16="http://schemas.microsoft.com/office/drawing/2014/main" id="{87B18937-60FD-08CC-DC77-67054D9FC537}"/>
              </a:ext>
            </a:extLst>
          </p:cNvPr>
          <p:cNvPicPr>
            <a:picLocks noChangeAspect="1"/>
          </p:cNvPicPr>
          <p:nvPr/>
        </p:nvPicPr>
        <p:blipFill>
          <a:blip r:embed="rId2"/>
          <a:srcRect l="9224" r="46401"/>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B3ABBD-2C70-06F8-1B58-03629C71CB40}"/>
              </a:ext>
            </a:extLst>
          </p:cNvPr>
          <p:cNvSpPr>
            <a:spLocks noGrp="1"/>
          </p:cNvSpPr>
          <p:nvPr>
            <p:ph type="title"/>
          </p:nvPr>
        </p:nvSpPr>
        <p:spPr>
          <a:xfrm>
            <a:off x="6115317" y="405685"/>
            <a:ext cx="5464968" cy="1559301"/>
          </a:xfrm>
        </p:spPr>
        <p:txBody>
          <a:bodyPr>
            <a:normAutofit/>
          </a:bodyPr>
          <a:lstStyle/>
          <a:p>
            <a:r>
              <a:rPr lang="en-GB" sz="4000" b="1" dirty="0">
                <a:solidFill>
                  <a:srgbClr val="D5743E"/>
                </a:solidFill>
              </a:rPr>
              <a:t>Energy Waste and Economic Impact</a:t>
            </a:r>
          </a:p>
        </p:txBody>
      </p:sp>
      <p:sp>
        <p:nvSpPr>
          <p:cNvPr id="3" name="Content Placeholder 2">
            <a:extLst>
              <a:ext uri="{FF2B5EF4-FFF2-40B4-BE49-F238E27FC236}">
                <a16:creationId xmlns:a16="http://schemas.microsoft.com/office/drawing/2014/main" id="{04EB78F0-4CF2-C18F-17F0-C86459E3E60A}"/>
              </a:ext>
            </a:extLst>
          </p:cNvPr>
          <p:cNvSpPr>
            <a:spLocks noGrp="1"/>
          </p:cNvSpPr>
          <p:nvPr>
            <p:ph idx="1"/>
          </p:nvPr>
        </p:nvSpPr>
        <p:spPr>
          <a:xfrm>
            <a:off x="6115317" y="2743200"/>
            <a:ext cx="5247340" cy="3496878"/>
          </a:xfrm>
        </p:spPr>
        <p:txBody>
          <a:bodyPr anchor="ctr">
            <a:normAutofit/>
          </a:bodyPr>
          <a:lstStyle/>
          <a:p>
            <a:pPr>
              <a:buFont typeface="Arial" panose="020B0604020202020204" pitchFamily="34" charset="0"/>
              <a:buChar char="•"/>
            </a:pPr>
            <a:r>
              <a:rPr lang="en-GB" sz="2000" b="1" dirty="0">
                <a:solidFill>
                  <a:srgbClr val="D5743E"/>
                </a:solidFill>
              </a:rPr>
              <a:t>Wasted Electricity</a:t>
            </a:r>
            <a:r>
              <a:rPr lang="en-GB" sz="2000" b="1" dirty="0"/>
              <a:t>:</a:t>
            </a:r>
            <a:r>
              <a:rPr lang="en-GB" sz="2000" dirty="0"/>
              <a:t> India has one of the highest electricity consumption rates due to inefficient lighting.</a:t>
            </a:r>
          </a:p>
          <a:p>
            <a:pPr>
              <a:buFont typeface="Arial" panose="020B0604020202020204" pitchFamily="34" charset="0"/>
              <a:buChar char="•"/>
            </a:pPr>
            <a:r>
              <a:rPr lang="en-GB" sz="2000" b="1" dirty="0">
                <a:solidFill>
                  <a:srgbClr val="D5743E"/>
                </a:solidFill>
              </a:rPr>
              <a:t>Impact on Rural and Urban Divide</a:t>
            </a:r>
            <a:r>
              <a:rPr lang="en-GB" sz="2000" b="1" dirty="0"/>
              <a:t>:</a:t>
            </a:r>
            <a:r>
              <a:rPr lang="en-GB" sz="2000" dirty="0"/>
              <a:t> While rural India still faces power shortages, urban areas waste energy through excessive lighting.</a:t>
            </a:r>
          </a:p>
          <a:p>
            <a:pPr>
              <a:buFont typeface="Arial" panose="020B0604020202020204" pitchFamily="34" charset="0"/>
              <a:buChar char="•"/>
            </a:pPr>
            <a:r>
              <a:rPr lang="en-GB" sz="2000" b="1" dirty="0">
                <a:solidFill>
                  <a:srgbClr val="D5743E"/>
                </a:solidFill>
              </a:rPr>
              <a:t>Solutions</a:t>
            </a:r>
            <a:r>
              <a:rPr lang="en-GB" sz="2000" b="1" dirty="0"/>
              <a:t>:</a:t>
            </a:r>
            <a:r>
              <a:rPr lang="en-GB" sz="2000" dirty="0"/>
              <a:t> Implementing LED lights, motion sensors, and efficient lighting policies in Indian cities can help reduce energy waste.</a:t>
            </a:r>
          </a:p>
        </p:txBody>
      </p:sp>
    </p:spTree>
    <p:extLst>
      <p:ext uri="{BB962C8B-B14F-4D97-AF65-F5344CB8AC3E}">
        <p14:creationId xmlns:p14="http://schemas.microsoft.com/office/powerpoint/2010/main" val="2438774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Slide Background">
            <a:extLst>
              <a:ext uri="{FF2B5EF4-FFF2-40B4-BE49-F238E27FC236}">
                <a16:creationId xmlns:a16="http://schemas.microsoft.com/office/drawing/2014/main" id="{9E6671AF-110C-4E4D-BEB4-1323A3136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9A5872-1999-A0AA-EF4D-F4388DFD632C}"/>
              </a:ext>
            </a:extLst>
          </p:cNvPr>
          <p:cNvSpPr>
            <a:spLocks noGrp="1"/>
          </p:cNvSpPr>
          <p:nvPr>
            <p:ph type="title"/>
          </p:nvPr>
        </p:nvSpPr>
        <p:spPr>
          <a:xfrm>
            <a:off x="761802" y="310895"/>
            <a:ext cx="4889190" cy="2121408"/>
          </a:xfrm>
        </p:spPr>
        <p:txBody>
          <a:bodyPr anchor="ctr">
            <a:normAutofit/>
          </a:bodyPr>
          <a:lstStyle/>
          <a:p>
            <a:r>
              <a:rPr lang="en-US" sz="4000" b="1"/>
              <a:t>Solutions to Light Pollution</a:t>
            </a:r>
            <a:endParaRPr lang="en-US" sz="4000"/>
          </a:p>
        </p:txBody>
      </p:sp>
      <p:sp>
        <p:nvSpPr>
          <p:cNvPr id="3" name="Content Placeholder 2">
            <a:extLst>
              <a:ext uri="{FF2B5EF4-FFF2-40B4-BE49-F238E27FC236}">
                <a16:creationId xmlns:a16="http://schemas.microsoft.com/office/drawing/2014/main" id="{4FB505B3-352E-FE91-306A-BD2D67C28A93}"/>
              </a:ext>
            </a:extLst>
          </p:cNvPr>
          <p:cNvSpPr>
            <a:spLocks noGrp="1"/>
          </p:cNvSpPr>
          <p:nvPr>
            <p:ph idx="1"/>
          </p:nvPr>
        </p:nvSpPr>
        <p:spPr>
          <a:xfrm>
            <a:off x="6108878" y="310896"/>
            <a:ext cx="5257800" cy="2121407"/>
          </a:xfrm>
        </p:spPr>
        <p:txBody>
          <a:bodyPr anchor="ctr">
            <a:normAutofit/>
          </a:bodyPr>
          <a:lstStyle/>
          <a:p>
            <a:pPr>
              <a:buFont typeface="Arial" panose="020B0604020202020204" pitchFamily="34" charset="0"/>
              <a:buChar char="•"/>
            </a:pPr>
            <a:r>
              <a:rPr lang="en-GB" sz="1400" b="1"/>
              <a:t>Use Shielded Streetlights:</a:t>
            </a:r>
            <a:r>
              <a:rPr lang="en-GB" sz="1400"/>
              <a:t> Several Indian cities are now replacing traditional lights with downward-facing LED fixtures.</a:t>
            </a:r>
          </a:p>
          <a:p>
            <a:pPr>
              <a:buFont typeface="Arial" panose="020B0604020202020204" pitchFamily="34" charset="0"/>
              <a:buChar char="•"/>
            </a:pPr>
            <a:r>
              <a:rPr lang="en-GB" sz="1400" b="1"/>
              <a:t>Regulating Festival Lighting:</a:t>
            </a:r>
            <a:r>
              <a:rPr lang="en-GB" sz="1400"/>
              <a:t> Efforts to reduce excessive lighting during festivals like Diwali can help minimize light pollution.</a:t>
            </a:r>
          </a:p>
          <a:p>
            <a:pPr>
              <a:buFont typeface="Arial" panose="020B0604020202020204" pitchFamily="34" charset="0"/>
              <a:buChar char="•"/>
            </a:pPr>
            <a:r>
              <a:rPr lang="en-GB" sz="1400" b="1"/>
              <a:t>Awareness Campaigns:</a:t>
            </a:r>
            <a:r>
              <a:rPr lang="en-GB" sz="1400"/>
              <a:t> Indian environmental organizations promote dark sky awareness programs to educate the public.</a:t>
            </a:r>
          </a:p>
          <a:p>
            <a:pPr marL="0" indent="0">
              <a:buNone/>
            </a:pPr>
            <a:endParaRPr lang="en-US" sz="1400"/>
          </a:p>
        </p:txBody>
      </p:sp>
      <p:pic>
        <p:nvPicPr>
          <p:cNvPr id="5" name="Picture 4" descr="A person standing in front of a building&#10;&#10;AI-generated content may be incorrect.">
            <a:extLst>
              <a:ext uri="{FF2B5EF4-FFF2-40B4-BE49-F238E27FC236}">
                <a16:creationId xmlns:a16="http://schemas.microsoft.com/office/drawing/2014/main" id="{17D81314-551A-10E3-A74D-D37ABACA6F6A}"/>
              </a:ext>
            </a:extLst>
          </p:cNvPr>
          <p:cNvPicPr>
            <a:picLocks noChangeAspect="1"/>
          </p:cNvPicPr>
          <p:nvPr/>
        </p:nvPicPr>
        <p:blipFill>
          <a:blip r:embed="rId2">
            <a:extLst>
              <a:ext uri="{28A0092B-C50C-407E-A947-70E740481C1C}">
                <a14:useLocalDpi xmlns:a14="http://schemas.microsoft.com/office/drawing/2010/main" val="0"/>
              </a:ext>
            </a:extLst>
          </a:blip>
          <a:srcRect t="1581" b="593"/>
          <a:stretch/>
        </p:blipFill>
        <p:spPr>
          <a:xfrm>
            <a:off x="20" y="2743201"/>
            <a:ext cx="12191979" cy="4114799"/>
          </a:xfrm>
          <a:prstGeom prst="rect">
            <a:avLst/>
          </a:prstGeom>
          <a:effectLst>
            <a:innerShdw blurRad="190500" dist="127000" dir="16200000">
              <a:prstClr val="black">
                <a:alpha val="19000"/>
              </a:prstClr>
            </a:innerShdw>
          </a:effectLst>
        </p:spPr>
      </p:pic>
    </p:spTree>
    <p:extLst>
      <p:ext uri="{BB962C8B-B14F-4D97-AF65-F5344CB8AC3E}">
        <p14:creationId xmlns:p14="http://schemas.microsoft.com/office/powerpoint/2010/main" val="13516247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oup of people standing in a field at night&#10;&#10;AI-generated content may be incorrect.">
            <a:extLst>
              <a:ext uri="{FF2B5EF4-FFF2-40B4-BE49-F238E27FC236}">
                <a16:creationId xmlns:a16="http://schemas.microsoft.com/office/drawing/2014/main" id="{81DCCCA5-B679-9B65-41A0-D459921F4DB7}"/>
              </a:ext>
            </a:extLst>
          </p:cNvPr>
          <p:cNvPicPr>
            <a:picLocks noChangeAspect="1"/>
          </p:cNvPicPr>
          <p:nvPr/>
        </p:nvPicPr>
        <p:blipFill>
          <a:blip r:embed="rId2">
            <a:extLst>
              <a:ext uri="{28A0092B-C50C-407E-A947-70E740481C1C}">
                <a14:useLocalDpi xmlns:a14="http://schemas.microsoft.com/office/drawing/2010/main" val="0"/>
              </a:ext>
            </a:extLst>
          </a:blip>
          <a:srcRect t="13738" r="-2" b="17288"/>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5" name="Picture 4" descr="A group of people standing in front of a sculpture&#10;&#10;AI-generated content may be incorrect.">
            <a:extLst>
              <a:ext uri="{FF2B5EF4-FFF2-40B4-BE49-F238E27FC236}">
                <a16:creationId xmlns:a16="http://schemas.microsoft.com/office/drawing/2014/main" id="{3DD7E57F-DC39-45C4-C07F-A7293FEE2B59}"/>
              </a:ext>
            </a:extLst>
          </p:cNvPr>
          <p:cNvPicPr>
            <a:picLocks noChangeAspect="1"/>
          </p:cNvPicPr>
          <p:nvPr/>
        </p:nvPicPr>
        <p:blipFill>
          <a:blip r:embed="rId3">
            <a:extLst>
              <a:ext uri="{28A0092B-C50C-407E-A947-70E740481C1C}">
                <a14:useLocalDpi xmlns:a14="http://schemas.microsoft.com/office/drawing/2010/main" val="0"/>
              </a:ext>
            </a:extLst>
          </a:blip>
          <a:srcRect t="25814" r="-2" b="11117"/>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14" name="Freeform: Shape 13">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3053A6E4-A801-7733-E473-D0A6A5B63C75}"/>
              </a:ext>
            </a:extLst>
          </p:cNvPr>
          <p:cNvSpPr>
            <a:spLocks noGrp="1"/>
          </p:cNvSpPr>
          <p:nvPr>
            <p:ph type="title"/>
          </p:nvPr>
        </p:nvSpPr>
        <p:spPr>
          <a:xfrm>
            <a:off x="448056" y="859536"/>
            <a:ext cx="4832802" cy="1243584"/>
          </a:xfrm>
        </p:spPr>
        <p:txBody>
          <a:bodyPr>
            <a:normAutofit/>
          </a:bodyPr>
          <a:lstStyle/>
          <a:p>
            <a:r>
              <a:rPr lang="en-US" sz="3400" b="1" dirty="0">
                <a:solidFill>
                  <a:srgbClr val="152D37"/>
                </a:solidFill>
              </a:rPr>
              <a:t>Case Studies &amp; Success Stories</a:t>
            </a:r>
            <a:endParaRPr lang="en-US" sz="3400" dirty="0">
              <a:solidFill>
                <a:srgbClr val="152D37"/>
              </a:solidFill>
            </a:endParaRPr>
          </a:p>
        </p:txBody>
      </p:sp>
      <p:sp>
        <p:nvSpPr>
          <p:cNvPr id="18" name="Rectangle 17">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0" name="Rectangle 19">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EC6B7F8-C4E2-EBCC-4C17-E1EAF5D9685F}"/>
              </a:ext>
            </a:extLst>
          </p:cNvPr>
          <p:cNvSpPr>
            <a:spLocks noGrp="1"/>
          </p:cNvSpPr>
          <p:nvPr>
            <p:ph idx="1"/>
          </p:nvPr>
        </p:nvSpPr>
        <p:spPr>
          <a:xfrm>
            <a:off x="448056" y="2512611"/>
            <a:ext cx="4832803" cy="3664351"/>
          </a:xfrm>
        </p:spPr>
        <p:txBody>
          <a:bodyPr>
            <a:normAutofit/>
          </a:bodyPr>
          <a:lstStyle/>
          <a:p>
            <a:pPr>
              <a:buFont typeface="Arial" panose="020B0604020202020204" pitchFamily="34" charset="0"/>
              <a:buChar char="•"/>
            </a:pPr>
            <a:r>
              <a:rPr lang="en-GB" sz="2000" b="1" dirty="0">
                <a:solidFill>
                  <a:srgbClr val="152D37"/>
                </a:solidFill>
              </a:rPr>
              <a:t>Ladakh’s Dark Sky Reserve</a:t>
            </a:r>
            <a:r>
              <a:rPr lang="en-GB" sz="2000" b="1" dirty="0"/>
              <a:t>:</a:t>
            </a:r>
            <a:r>
              <a:rPr lang="en-GB" sz="2000" dirty="0"/>
              <a:t> India’s first Dark Sky Reserve aims to preserve natural darkness for astronomy and wildlife.</a:t>
            </a:r>
          </a:p>
          <a:p>
            <a:pPr>
              <a:buFont typeface="Arial" panose="020B0604020202020204" pitchFamily="34" charset="0"/>
              <a:buChar char="•"/>
            </a:pPr>
            <a:r>
              <a:rPr lang="en-GB" sz="2000" b="1" dirty="0">
                <a:solidFill>
                  <a:srgbClr val="152D37"/>
                </a:solidFill>
              </a:rPr>
              <a:t>Smart Lighting Policies in Indian Cities</a:t>
            </a:r>
            <a:r>
              <a:rPr lang="en-GB" sz="2000" b="1" dirty="0"/>
              <a:t>:</a:t>
            </a:r>
            <a:r>
              <a:rPr lang="en-GB" sz="2000" dirty="0"/>
              <a:t> Bengaluru and Pune have initiated controlled lighting projects to reduce skyglow.</a:t>
            </a:r>
          </a:p>
          <a:p>
            <a:pPr>
              <a:buFont typeface="Arial" panose="020B0604020202020204" pitchFamily="34" charset="0"/>
              <a:buChar char="•"/>
            </a:pPr>
            <a:r>
              <a:rPr lang="en-GB" sz="2000" b="1" dirty="0">
                <a:solidFill>
                  <a:srgbClr val="152D37"/>
                </a:solidFill>
              </a:rPr>
              <a:t>Conservation Efforts in Coastal Areas</a:t>
            </a:r>
            <a:r>
              <a:rPr lang="en-GB" sz="2000" b="1" dirty="0"/>
              <a:t>:</a:t>
            </a:r>
            <a:r>
              <a:rPr lang="en-GB" sz="2000" dirty="0"/>
              <a:t> Odisha has implemented reduced artificial lighting in turtle nesting zones.</a:t>
            </a:r>
          </a:p>
        </p:txBody>
      </p:sp>
      <p:sp>
        <p:nvSpPr>
          <p:cNvPr id="8" name="TextBox 7">
            <a:extLst>
              <a:ext uri="{FF2B5EF4-FFF2-40B4-BE49-F238E27FC236}">
                <a16:creationId xmlns:a16="http://schemas.microsoft.com/office/drawing/2014/main" id="{4BC68419-6B12-5532-C26F-D28336F39A85}"/>
              </a:ext>
            </a:extLst>
          </p:cNvPr>
          <p:cNvSpPr txBox="1"/>
          <p:nvPr/>
        </p:nvSpPr>
        <p:spPr>
          <a:xfrm>
            <a:off x="8072583" y="0"/>
            <a:ext cx="4017817" cy="369332"/>
          </a:xfrm>
          <a:prstGeom prst="rect">
            <a:avLst/>
          </a:prstGeom>
          <a:noFill/>
        </p:spPr>
        <p:txBody>
          <a:bodyPr wrap="square" rtlCol="0">
            <a:spAutoFit/>
          </a:bodyPr>
          <a:lstStyle/>
          <a:p>
            <a:pPr algn="r"/>
            <a:r>
              <a:rPr lang="en-US" dirty="0">
                <a:solidFill>
                  <a:schemeClr val="bg1"/>
                </a:solidFill>
              </a:rPr>
              <a:t>Image source: HDSR (IIA)</a:t>
            </a:r>
          </a:p>
        </p:txBody>
      </p:sp>
    </p:spTree>
    <p:extLst>
      <p:ext uri="{BB962C8B-B14F-4D97-AF65-F5344CB8AC3E}">
        <p14:creationId xmlns:p14="http://schemas.microsoft.com/office/powerpoint/2010/main" val="785613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AA44D2E-9FB7-89E8-6661-509E08B73C4A}"/>
              </a:ext>
            </a:extLst>
          </p:cNvPr>
          <p:cNvPicPr>
            <a:picLocks noChangeAspect="1"/>
          </p:cNvPicPr>
          <p:nvPr/>
        </p:nvPicPr>
        <p:blipFill>
          <a:blip r:embed="rId2">
            <a:extLst>
              <a:ext uri="{28A0092B-C50C-407E-A947-70E740481C1C}">
                <a14:useLocalDpi xmlns:a14="http://schemas.microsoft.com/office/drawing/2010/main" val="0"/>
              </a:ext>
            </a:extLst>
          </a:blip>
          <a:srcRect l="9409" r="1" b="1"/>
          <a:stretch/>
        </p:blipFill>
        <p:spPr>
          <a:xfrm>
            <a:off x="1" y="10"/>
            <a:ext cx="9669642" cy="6857990"/>
          </a:xfrm>
          <a:prstGeom prst="rect">
            <a:avLst/>
          </a:prstGeom>
        </p:spPr>
      </p:pic>
      <p:sp>
        <p:nvSpPr>
          <p:cNvPr id="21" name="Rectangle 2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22A4176-5898-9027-C450-74E35656D50D}"/>
              </a:ext>
            </a:extLst>
          </p:cNvPr>
          <p:cNvSpPr>
            <a:spLocks noGrp="1"/>
          </p:cNvSpPr>
          <p:nvPr>
            <p:ph type="title"/>
          </p:nvPr>
        </p:nvSpPr>
        <p:spPr>
          <a:xfrm>
            <a:off x="7531610" y="365125"/>
            <a:ext cx="3822189" cy="1260475"/>
          </a:xfrm>
        </p:spPr>
        <p:txBody>
          <a:bodyPr>
            <a:normAutofit/>
          </a:bodyPr>
          <a:lstStyle/>
          <a:p>
            <a:r>
              <a:rPr lang="en-US" sz="4000" b="1" dirty="0">
                <a:solidFill>
                  <a:srgbClr val="11294D"/>
                </a:solidFill>
              </a:rPr>
              <a:t>Conclusion</a:t>
            </a:r>
            <a:endParaRPr lang="en-US" sz="4000" dirty="0">
              <a:solidFill>
                <a:srgbClr val="11294D"/>
              </a:solidFill>
            </a:endParaRPr>
          </a:p>
        </p:txBody>
      </p:sp>
      <p:sp>
        <p:nvSpPr>
          <p:cNvPr id="3" name="Content Placeholder 2">
            <a:extLst>
              <a:ext uri="{FF2B5EF4-FFF2-40B4-BE49-F238E27FC236}">
                <a16:creationId xmlns:a16="http://schemas.microsoft.com/office/drawing/2014/main" id="{1FE4C622-EA7B-F7B7-6FD0-E4EA687EB9CD}"/>
              </a:ext>
            </a:extLst>
          </p:cNvPr>
          <p:cNvSpPr>
            <a:spLocks noGrp="1"/>
          </p:cNvSpPr>
          <p:nvPr>
            <p:ph idx="1"/>
          </p:nvPr>
        </p:nvSpPr>
        <p:spPr>
          <a:xfrm>
            <a:off x="7531610" y="1806129"/>
            <a:ext cx="3822189" cy="3742762"/>
          </a:xfrm>
        </p:spPr>
        <p:txBody>
          <a:bodyPr>
            <a:noAutofit/>
          </a:bodyPr>
          <a:lstStyle/>
          <a:p>
            <a:pPr>
              <a:buNone/>
            </a:pPr>
            <a:r>
              <a:rPr lang="en-GB" sz="1500" b="1" dirty="0">
                <a:solidFill>
                  <a:srgbClr val="11294D"/>
                </a:solidFill>
              </a:rPr>
              <a:t>Summary of Key Points:</a:t>
            </a:r>
            <a:endParaRPr lang="en-GB" sz="1500" dirty="0">
              <a:solidFill>
                <a:srgbClr val="11294D"/>
              </a:solidFill>
            </a:endParaRPr>
          </a:p>
          <a:p>
            <a:pPr>
              <a:buFont typeface="Arial" panose="020B0604020202020204" pitchFamily="34" charset="0"/>
              <a:buChar char="•"/>
            </a:pPr>
            <a:r>
              <a:rPr lang="en-GB" sz="1500" dirty="0"/>
              <a:t>Light pollution disrupts ecosystems, affects human health, and wastes energy.</a:t>
            </a:r>
          </a:p>
          <a:p>
            <a:pPr>
              <a:buFont typeface="Arial" panose="020B0604020202020204" pitchFamily="34" charset="0"/>
              <a:buChar char="•"/>
            </a:pPr>
            <a:r>
              <a:rPr lang="en-GB" sz="1500" dirty="0"/>
              <a:t>In India, urbanization, festivals, and commercial lighting contribute significantly.</a:t>
            </a:r>
          </a:p>
          <a:p>
            <a:pPr>
              <a:buFont typeface="Arial" panose="020B0604020202020204" pitchFamily="34" charset="0"/>
              <a:buChar char="•"/>
            </a:pPr>
            <a:r>
              <a:rPr lang="en-GB" sz="1500" dirty="0"/>
              <a:t>Wildlife, including fireflies, migratory birds, and sea turtles, are particularly affected.</a:t>
            </a:r>
          </a:p>
          <a:p>
            <a:pPr>
              <a:buNone/>
            </a:pPr>
            <a:r>
              <a:rPr lang="en-GB" sz="1500" b="1" dirty="0">
                <a:solidFill>
                  <a:srgbClr val="11294D"/>
                </a:solidFill>
              </a:rPr>
              <a:t>Call to Action:</a:t>
            </a:r>
            <a:endParaRPr lang="en-GB" sz="1500" dirty="0">
              <a:solidFill>
                <a:srgbClr val="11294D"/>
              </a:solidFill>
            </a:endParaRPr>
          </a:p>
          <a:p>
            <a:pPr>
              <a:buFont typeface="Arial" panose="020B0604020202020204" pitchFamily="34" charset="0"/>
              <a:buChar char="•"/>
            </a:pPr>
            <a:r>
              <a:rPr lang="en-GB" sz="1500" dirty="0"/>
              <a:t>Implement responsible lighting policies and awareness campaigns.</a:t>
            </a:r>
          </a:p>
          <a:p>
            <a:pPr>
              <a:buFont typeface="Arial" panose="020B0604020202020204" pitchFamily="34" charset="0"/>
              <a:buChar char="•"/>
            </a:pPr>
            <a:r>
              <a:rPr lang="en-GB" sz="1500" dirty="0"/>
              <a:t>Use energy-efficient and shielded lighting.</a:t>
            </a:r>
          </a:p>
          <a:p>
            <a:pPr>
              <a:buFont typeface="Arial" panose="020B0604020202020204" pitchFamily="34" charset="0"/>
              <a:buChar char="•"/>
            </a:pPr>
            <a:r>
              <a:rPr lang="en-GB" sz="1500" dirty="0"/>
              <a:t>Encourage community efforts to reduce unnecessary artificial lighting.</a:t>
            </a:r>
          </a:p>
        </p:txBody>
      </p:sp>
    </p:spTree>
    <p:extLst>
      <p:ext uri="{BB962C8B-B14F-4D97-AF65-F5344CB8AC3E}">
        <p14:creationId xmlns:p14="http://schemas.microsoft.com/office/powerpoint/2010/main" val="2106264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night sky with stars and a house&#10;&#10;AI-generated content may be incorrect.">
            <a:extLst>
              <a:ext uri="{FF2B5EF4-FFF2-40B4-BE49-F238E27FC236}">
                <a16:creationId xmlns:a16="http://schemas.microsoft.com/office/drawing/2014/main" id="{123E23AF-EC19-825D-E1C7-A5F32B116C0A}"/>
              </a:ext>
            </a:extLst>
          </p:cNvPr>
          <p:cNvPicPr>
            <a:picLocks noChangeAspect="1"/>
          </p:cNvPicPr>
          <p:nvPr/>
        </p:nvPicPr>
        <p:blipFill>
          <a:blip r:embed="rId2">
            <a:extLst>
              <a:ext uri="{28A0092B-C50C-407E-A947-70E740481C1C}">
                <a14:useLocalDpi xmlns:a14="http://schemas.microsoft.com/office/drawing/2010/main" val="0"/>
              </a:ext>
            </a:extLst>
          </a:blip>
          <a:srcRect t="18590" r="-2"/>
          <a:stretch/>
        </p:blipFill>
        <p:spPr>
          <a:xfrm>
            <a:off x="0" y="0"/>
            <a:ext cx="12191999" cy="6858000"/>
          </a:xfrm>
          <a:prstGeom prst="rect">
            <a:avLst/>
          </a:prstGeom>
        </p:spPr>
      </p:pic>
      <p:sp>
        <p:nvSpPr>
          <p:cNvPr id="6" name="TextBox 5">
            <a:extLst>
              <a:ext uri="{FF2B5EF4-FFF2-40B4-BE49-F238E27FC236}">
                <a16:creationId xmlns:a16="http://schemas.microsoft.com/office/drawing/2014/main" id="{A1807E1A-405F-EDA4-4D8B-67422DDDE32B}"/>
              </a:ext>
            </a:extLst>
          </p:cNvPr>
          <p:cNvSpPr txBox="1"/>
          <p:nvPr/>
        </p:nvSpPr>
        <p:spPr>
          <a:xfrm>
            <a:off x="8794376" y="6334326"/>
            <a:ext cx="3236260" cy="384721"/>
          </a:xfrm>
          <a:prstGeom prst="rect">
            <a:avLst/>
          </a:prstGeom>
          <a:noFill/>
        </p:spPr>
        <p:txBody>
          <a:bodyPr wrap="square" rtlCol="0">
            <a:spAutoFit/>
          </a:bodyPr>
          <a:lstStyle/>
          <a:p>
            <a:pPr algn="r"/>
            <a:r>
              <a:rPr lang="en-US" sz="1900" dirty="0">
                <a:solidFill>
                  <a:schemeClr val="bg1"/>
                </a:solidFill>
                <a:latin typeface="+mj-lt"/>
                <a:cs typeface="DEC Terminal Modern" panose="020B0609050302020204" pitchFamily="49" charset="0"/>
              </a:rPr>
              <a:t>Image courtesy Todd Carlson</a:t>
            </a:r>
          </a:p>
        </p:txBody>
      </p:sp>
      <p:sp>
        <p:nvSpPr>
          <p:cNvPr id="3" name="TextBox 2">
            <a:extLst>
              <a:ext uri="{FF2B5EF4-FFF2-40B4-BE49-F238E27FC236}">
                <a16:creationId xmlns:a16="http://schemas.microsoft.com/office/drawing/2014/main" id="{91DBD54C-5609-16B3-B187-E6AB4D7C2571}"/>
              </a:ext>
            </a:extLst>
          </p:cNvPr>
          <p:cNvSpPr txBox="1"/>
          <p:nvPr/>
        </p:nvSpPr>
        <p:spPr>
          <a:xfrm>
            <a:off x="125506" y="170329"/>
            <a:ext cx="5540190" cy="1323439"/>
          </a:xfrm>
          <a:prstGeom prst="rect">
            <a:avLst/>
          </a:prstGeom>
          <a:noFill/>
        </p:spPr>
        <p:txBody>
          <a:bodyPr wrap="square" rtlCol="0">
            <a:spAutoFit/>
          </a:bodyPr>
          <a:lstStyle/>
          <a:p>
            <a:r>
              <a:rPr lang="en-GB" sz="2000" dirty="0">
                <a:solidFill>
                  <a:schemeClr val="bg1"/>
                </a:solidFill>
              </a:rPr>
              <a:t>Before and during the 2003 Northeast Blackout, a massive power outage on August 14, 2003, that affected approximately 55 million people across the United States and Canada.</a:t>
            </a:r>
            <a:endParaRPr lang="en-US" sz="2000" dirty="0">
              <a:solidFill>
                <a:schemeClr val="bg1"/>
              </a:solidFill>
            </a:endParaRPr>
          </a:p>
        </p:txBody>
      </p:sp>
    </p:spTree>
    <p:extLst>
      <p:ext uri="{BB962C8B-B14F-4D97-AF65-F5344CB8AC3E}">
        <p14:creationId xmlns:p14="http://schemas.microsoft.com/office/powerpoint/2010/main" val="188255677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heckerboard(across)">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99084E1-C665-E4FE-A5DC-B43E638834CF}"/>
              </a:ext>
            </a:extLst>
          </p:cNvPr>
          <p:cNvSpPr>
            <a:spLocks noGrp="1"/>
          </p:cNvSpPr>
          <p:nvPr>
            <p:ph idx="1"/>
          </p:nvPr>
        </p:nvSpPr>
        <p:spPr>
          <a:xfrm>
            <a:off x="761800" y="1362635"/>
            <a:ext cx="5334197" cy="4877444"/>
          </a:xfrm>
        </p:spPr>
        <p:txBody>
          <a:bodyPr anchor="ctr">
            <a:noAutofit/>
          </a:bodyPr>
          <a:lstStyle/>
          <a:p>
            <a:pPr marL="0" indent="0">
              <a:buNone/>
            </a:pPr>
            <a:r>
              <a:rPr lang="en-US" sz="2000" b="1" dirty="0">
                <a:solidFill>
                  <a:srgbClr val="282C4E"/>
                </a:solidFill>
              </a:rPr>
              <a:t>What is Light Pollution?</a:t>
            </a:r>
          </a:p>
          <a:p>
            <a:pPr marL="0" indent="0">
              <a:buNone/>
            </a:pPr>
            <a:r>
              <a:rPr lang="en-GB" sz="2000" dirty="0"/>
              <a:t>Light pollution refers to the excessive, misdirected, or intrusive use of artificial light that disrupts natural darkness. It is primarily caused by streetlights, commercial signs, buildings, and vehicles, leading to environmental and health consequences.</a:t>
            </a:r>
          </a:p>
          <a:p>
            <a:pPr marL="0" indent="0">
              <a:buNone/>
            </a:pPr>
            <a:r>
              <a:rPr lang="en-US" sz="2000" b="1" dirty="0">
                <a:solidFill>
                  <a:srgbClr val="282C4E"/>
                </a:solidFill>
              </a:rPr>
              <a:t>Why Does It Matter?</a:t>
            </a:r>
            <a:endParaRPr lang="en-GB" sz="2000" b="1" dirty="0">
              <a:solidFill>
                <a:srgbClr val="282C4E"/>
              </a:solidFill>
            </a:endParaRPr>
          </a:p>
          <a:p>
            <a:pPr>
              <a:buFont typeface="Wingdings" panose="05000000000000000000" pitchFamily="2" charset="2"/>
              <a:buChar char="Ø"/>
            </a:pPr>
            <a:r>
              <a:rPr lang="en-GB" sz="2000" dirty="0"/>
              <a:t>Reduces our ability to see stars and celestial objects.</a:t>
            </a:r>
            <a:endParaRPr lang="en-GB" sz="2000" b="1" dirty="0"/>
          </a:p>
          <a:p>
            <a:pPr>
              <a:buFont typeface="Wingdings" panose="05000000000000000000" pitchFamily="2" charset="2"/>
              <a:buChar char="Ø"/>
            </a:pPr>
            <a:r>
              <a:rPr lang="en-US" sz="2000" dirty="0"/>
              <a:t>Disrupts wildlife and ecosystems.</a:t>
            </a:r>
            <a:endParaRPr lang="en-GB" sz="2000" b="1" dirty="0"/>
          </a:p>
          <a:p>
            <a:pPr>
              <a:buFont typeface="Wingdings" panose="05000000000000000000" pitchFamily="2" charset="2"/>
              <a:buChar char="Ø"/>
            </a:pPr>
            <a:r>
              <a:rPr lang="en-GB" sz="2000" dirty="0"/>
              <a:t>Affects human sleep cycles and health.</a:t>
            </a:r>
            <a:endParaRPr lang="en-GB" sz="2000" b="1" dirty="0"/>
          </a:p>
          <a:p>
            <a:pPr>
              <a:buFont typeface="Wingdings" panose="05000000000000000000" pitchFamily="2" charset="2"/>
              <a:buChar char="Ø"/>
            </a:pPr>
            <a:r>
              <a:rPr lang="en-GB" sz="2000" dirty="0"/>
              <a:t>Wastes energy and increases electricity costs.</a:t>
            </a:r>
            <a:endParaRPr lang="en-GB" sz="2000" b="1" dirty="0"/>
          </a:p>
        </p:txBody>
      </p:sp>
      <p:pic>
        <p:nvPicPr>
          <p:cNvPr id="4" name="Picture 3" descr="A collage of different images of the earth&#10;&#10;AI-generated content may be incorrect.">
            <a:extLst>
              <a:ext uri="{FF2B5EF4-FFF2-40B4-BE49-F238E27FC236}">
                <a16:creationId xmlns:a16="http://schemas.microsoft.com/office/drawing/2014/main" id="{4583700D-435A-E99A-81CD-9F2C177EA383}"/>
              </a:ext>
            </a:extLst>
          </p:cNvPr>
          <p:cNvPicPr>
            <a:picLocks noChangeAspect="1"/>
          </p:cNvPicPr>
          <p:nvPr/>
        </p:nvPicPr>
        <p:blipFill>
          <a:blip r:embed="rId2">
            <a:extLst>
              <a:ext uri="{28A0092B-C50C-407E-A947-70E740481C1C}">
                <a14:useLocalDpi xmlns:a14="http://schemas.microsoft.com/office/drawing/2010/main" val="0"/>
              </a:ext>
            </a:extLst>
          </a:blip>
          <a:srcRect t="-119" r="67219" b="25075"/>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
        <p:nvSpPr>
          <p:cNvPr id="2" name="TextBox 1">
            <a:extLst>
              <a:ext uri="{FF2B5EF4-FFF2-40B4-BE49-F238E27FC236}">
                <a16:creationId xmlns:a16="http://schemas.microsoft.com/office/drawing/2014/main" id="{0F9EFBCB-74DC-EEEA-F450-982E54BFFBD9}"/>
              </a:ext>
            </a:extLst>
          </p:cNvPr>
          <p:cNvSpPr txBox="1"/>
          <p:nvPr/>
        </p:nvSpPr>
        <p:spPr>
          <a:xfrm>
            <a:off x="761800" y="617921"/>
            <a:ext cx="5334197" cy="600164"/>
          </a:xfrm>
          <a:prstGeom prst="rect">
            <a:avLst/>
          </a:prstGeom>
          <a:noFill/>
        </p:spPr>
        <p:txBody>
          <a:bodyPr wrap="square" rtlCol="0">
            <a:spAutoFit/>
          </a:bodyPr>
          <a:lstStyle/>
          <a:p>
            <a:pPr algn="ctr"/>
            <a:r>
              <a:rPr lang="en-US" sz="3300" dirty="0">
                <a:solidFill>
                  <a:srgbClr val="1C1C35"/>
                </a:solidFill>
              </a:rPr>
              <a:t>INTRODUCTION</a:t>
            </a:r>
          </a:p>
        </p:txBody>
      </p:sp>
    </p:spTree>
    <p:extLst>
      <p:ext uri="{BB962C8B-B14F-4D97-AF65-F5344CB8AC3E}">
        <p14:creationId xmlns:p14="http://schemas.microsoft.com/office/powerpoint/2010/main" val="3953112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0080C88-E39F-7BBE-FB3D-BD2029F22D42}"/>
            </a:ext>
          </a:extLst>
        </p:cNvPr>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2084131C-91C0-A600-F823-973E9DF95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395A150-3D72-B00E-3182-CFE8F1A00827}"/>
              </a:ext>
            </a:extLst>
          </p:cNvPr>
          <p:cNvSpPr>
            <a:spLocks noGrp="1"/>
          </p:cNvSpPr>
          <p:nvPr>
            <p:ph idx="1"/>
          </p:nvPr>
        </p:nvSpPr>
        <p:spPr>
          <a:xfrm>
            <a:off x="761800" y="457200"/>
            <a:ext cx="5334197" cy="5782879"/>
          </a:xfrm>
        </p:spPr>
        <p:txBody>
          <a:bodyPr anchor="ctr">
            <a:noAutofit/>
          </a:bodyPr>
          <a:lstStyle/>
          <a:p>
            <a:pPr marL="0" indent="0">
              <a:buNone/>
            </a:pPr>
            <a:r>
              <a:rPr lang="en-US" sz="2000" b="1" dirty="0"/>
              <a:t>What is Light Pollution?</a:t>
            </a:r>
          </a:p>
          <a:p>
            <a:pPr marL="0" indent="0">
              <a:buNone/>
            </a:pPr>
            <a:r>
              <a:rPr lang="en-GB" sz="2000" dirty="0"/>
              <a:t>Light pollution refers to the excessive, misdirected, or intrusive use of artificial light that disrupts natural darkness. It is primarily caused by streetlights, commercial signs, buildings, and vehicles, leading to environmental and health consequences.</a:t>
            </a:r>
          </a:p>
          <a:p>
            <a:pPr marL="0" indent="0">
              <a:buNone/>
            </a:pPr>
            <a:r>
              <a:rPr lang="en-US" sz="2000" b="1" dirty="0"/>
              <a:t>Why Does It Matter?</a:t>
            </a:r>
            <a:endParaRPr lang="en-GB" sz="2000" b="1" dirty="0"/>
          </a:p>
          <a:p>
            <a:pPr>
              <a:buFont typeface="Wingdings" panose="05000000000000000000" pitchFamily="2" charset="2"/>
              <a:buChar char="Ø"/>
            </a:pPr>
            <a:r>
              <a:rPr lang="en-GB" sz="2000" dirty="0"/>
              <a:t>Reduces our ability to see stars and celestial objects.</a:t>
            </a:r>
            <a:endParaRPr lang="en-GB" sz="2000" b="1" dirty="0"/>
          </a:p>
          <a:p>
            <a:pPr>
              <a:buFont typeface="Wingdings" panose="05000000000000000000" pitchFamily="2" charset="2"/>
              <a:buChar char="Ø"/>
            </a:pPr>
            <a:r>
              <a:rPr lang="en-US" sz="2000" dirty="0"/>
              <a:t>Disrupts wildlife and ecosystems.</a:t>
            </a:r>
            <a:endParaRPr lang="en-GB" sz="2000" b="1" dirty="0"/>
          </a:p>
          <a:p>
            <a:pPr>
              <a:buFont typeface="Wingdings" panose="05000000000000000000" pitchFamily="2" charset="2"/>
              <a:buChar char="Ø"/>
            </a:pPr>
            <a:r>
              <a:rPr lang="en-GB" sz="2000" dirty="0"/>
              <a:t>Affects human sleep cycles and health.</a:t>
            </a:r>
            <a:endParaRPr lang="en-GB" sz="2000" b="1" dirty="0"/>
          </a:p>
          <a:p>
            <a:pPr>
              <a:buFont typeface="Wingdings" panose="05000000000000000000" pitchFamily="2" charset="2"/>
              <a:buChar char="Ø"/>
            </a:pPr>
            <a:r>
              <a:rPr lang="en-GB" sz="2000" dirty="0"/>
              <a:t>Wastes energy and increases electricity costs.</a:t>
            </a:r>
            <a:endParaRPr lang="en-GB" sz="2000" b="1" dirty="0"/>
          </a:p>
        </p:txBody>
      </p:sp>
      <p:pic>
        <p:nvPicPr>
          <p:cNvPr id="4" name="Picture 3" descr="A collage of different images of the earth&#10;&#10;AI-generated content may be incorrect.">
            <a:extLst>
              <a:ext uri="{FF2B5EF4-FFF2-40B4-BE49-F238E27FC236}">
                <a16:creationId xmlns:a16="http://schemas.microsoft.com/office/drawing/2014/main" id="{3BBCE004-02BA-8495-64DD-D0F11037DD3B}"/>
              </a:ext>
            </a:extLst>
          </p:cNvPr>
          <p:cNvPicPr>
            <a:picLocks noChangeAspect="1"/>
          </p:cNvPicPr>
          <p:nvPr/>
        </p:nvPicPr>
        <p:blipFill>
          <a:blip r:embed="rId2">
            <a:extLst>
              <a:ext uri="{28A0092B-C50C-407E-A947-70E740481C1C}">
                <a14:useLocalDpi xmlns:a14="http://schemas.microsoft.com/office/drawing/2010/main" val="0"/>
              </a:ext>
            </a:extLst>
          </a:blip>
          <a:srcRect t="-158"/>
          <a:stretch/>
        </p:blipFill>
        <p:spPr>
          <a:xfrm>
            <a:off x="0" y="-10886"/>
            <a:ext cx="12192001"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1563042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194286-90F1-502E-2FBA-8EC6244FEEEE}"/>
              </a:ext>
            </a:extLst>
          </p:cNvPr>
          <p:cNvSpPr>
            <a:spLocks noGrp="1"/>
          </p:cNvSpPr>
          <p:nvPr>
            <p:ph type="title"/>
          </p:nvPr>
        </p:nvSpPr>
        <p:spPr>
          <a:xfrm>
            <a:off x="761800" y="762001"/>
            <a:ext cx="5334197" cy="1708242"/>
          </a:xfrm>
        </p:spPr>
        <p:txBody>
          <a:bodyPr anchor="ctr">
            <a:normAutofit/>
          </a:bodyPr>
          <a:lstStyle/>
          <a:p>
            <a:r>
              <a:rPr lang="en-US" sz="4000">
                <a:solidFill>
                  <a:srgbClr val="8B6C57"/>
                </a:solidFill>
              </a:rPr>
              <a:t>Types of Light Pollution</a:t>
            </a:r>
            <a:endParaRPr lang="en-US" sz="4000" dirty="0">
              <a:solidFill>
                <a:srgbClr val="8B6C57"/>
              </a:solidFill>
            </a:endParaRPr>
          </a:p>
        </p:txBody>
      </p:sp>
      <p:sp>
        <p:nvSpPr>
          <p:cNvPr id="4" name="Rectangle 1">
            <a:extLst>
              <a:ext uri="{FF2B5EF4-FFF2-40B4-BE49-F238E27FC236}">
                <a16:creationId xmlns:a16="http://schemas.microsoft.com/office/drawing/2014/main" id="{E9F7F861-73DA-DFF8-25A1-AE0EA4FE1070}"/>
              </a:ext>
            </a:extLst>
          </p:cNvPr>
          <p:cNvSpPr>
            <a:spLocks noGrp="1" noChangeArrowheads="1"/>
          </p:cNvSpPr>
          <p:nvPr>
            <p:ph idx="1"/>
          </p:nvPr>
        </p:nvSpPr>
        <p:spPr bwMode="auto">
          <a:xfrm>
            <a:off x="761800" y="2470244"/>
            <a:ext cx="5334197" cy="376983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n-US" altLang="en-US" sz="1900" b="1" i="0" u="none" strike="noStrike" cap="none" normalizeH="0" baseline="0">
                <a:ln>
                  <a:noFill/>
                </a:ln>
                <a:solidFill>
                  <a:srgbClr val="282C4E"/>
                </a:solidFill>
                <a:effectLst/>
                <a:latin typeface="Arial" panose="020B0604020202020204" pitchFamily="34" charset="0"/>
              </a:rPr>
              <a:t> </a:t>
            </a:r>
            <a:r>
              <a:rPr kumimoji="0" lang="en-US" altLang="en-US" sz="1900" b="1" i="0" u="none" strike="noStrike" cap="none" normalizeH="0" baseline="0">
                <a:ln>
                  <a:noFill/>
                </a:ln>
                <a:solidFill>
                  <a:srgbClr val="8B6C57"/>
                </a:solidFill>
                <a:effectLst/>
                <a:latin typeface="Arial" panose="020B0604020202020204" pitchFamily="34" charset="0"/>
              </a:rPr>
              <a:t>Skyglow</a:t>
            </a:r>
            <a:r>
              <a:rPr kumimoji="0" lang="en-US" altLang="en-US" sz="1900" b="1" i="0" u="none" strike="noStrike" cap="none" normalizeH="0" baseline="0">
                <a:ln>
                  <a:noFill/>
                </a:ln>
                <a:effectLst/>
                <a:latin typeface="Arial" panose="020B0604020202020204" pitchFamily="34" charset="0"/>
              </a:rPr>
              <a:t>:</a:t>
            </a:r>
            <a:r>
              <a:rPr kumimoji="0" lang="en-US" altLang="en-US" sz="1900" b="0" i="0" u="none" strike="noStrike" cap="none" normalizeH="0" baseline="0">
                <a:ln>
                  <a:noFill/>
                </a:ln>
                <a:effectLst/>
                <a:latin typeface="Arial" panose="020B0604020202020204" pitchFamily="34" charset="0"/>
              </a:rPr>
              <a:t> The brightening of the night sky overpopulated areas due to excessive artificial light. </a:t>
            </a:r>
          </a:p>
          <a:p>
            <a:pPr marL="0" marR="0" lvl="0" indent="0" defTabSz="914400" rtl="0" eaLnBrk="0" fontAlgn="base" latinLnBrk="0" hangingPunct="0">
              <a:spcBef>
                <a:spcPct val="0"/>
              </a:spcBef>
              <a:spcAft>
                <a:spcPts val="600"/>
              </a:spcAft>
              <a:buClrTx/>
              <a:buSzTx/>
              <a:buFontTx/>
              <a:buChar char="•"/>
              <a:tabLst/>
            </a:pPr>
            <a:r>
              <a:rPr kumimoji="0" lang="en-US" altLang="en-US" sz="1900" b="1" i="0" u="none" strike="noStrike" cap="none" normalizeH="0" baseline="0">
                <a:ln>
                  <a:noFill/>
                </a:ln>
                <a:solidFill>
                  <a:srgbClr val="282C4E"/>
                </a:solidFill>
                <a:effectLst/>
                <a:latin typeface="Arial" panose="020B0604020202020204" pitchFamily="34" charset="0"/>
              </a:rPr>
              <a:t> </a:t>
            </a:r>
            <a:r>
              <a:rPr kumimoji="0" lang="en-US" altLang="en-US" sz="1900" b="1" i="0" u="none" strike="noStrike" cap="none" normalizeH="0" baseline="0">
                <a:ln>
                  <a:noFill/>
                </a:ln>
                <a:solidFill>
                  <a:srgbClr val="8B6C57"/>
                </a:solidFill>
                <a:effectLst/>
                <a:latin typeface="Arial" panose="020B0604020202020204" pitchFamily="34" charset="0"/>
              </a:rPr>
              <a:t>Glare</a:t>
            </a:r>
            <a:r>
              <a:rPr kumimoji="0" lang="en-US" altLang="en-US" sz="1900" b="1" i="0" u="none" strike="noStrike" cap="none" normalizeH="0" baseline="0">
                <a:ln>
                  <a:noFill/>
                </a:ln>
                <a:effectLst/>
                <a:latin typeface="Arial" panose="020B0604020202020204" pitchFamily="34" charset="0"/>
              </a:rPr>
              <a:t>:</a:t>
            </a:r>
            <a:r>
              <a:rPr kumimoji="0" lang="en-US" altLang="en-US" sz="1900" b="0" i="0" u="none" strike="noStrike" cap="none" normalizeH="0" baseline="0">
                <a:ln>
                  <a:noFill/>
                </a:ln>
                <a:effectLst/>
                <a:latin typeface="Arial" panose="020B0604020202020204" pitchFamily="34" charset="0"/>
              </a:rPr>
              <a:t> Excessive brightness that causes visual discomfort, often from unshielded streetlights or headlights. </a:t>
            </a:r>
          </a:p>
          <a:p>
            <a:pPr marL="0" marR="0" lvl="0" indent="0" defTabSz="914400" rtl="0" eaLnBrk="0" fontAlgn="base" latinLnBrk="0" hangingPunct="0">
              <a:spcBef>
                <a:spcPct val="0"/>
              </a:spcBef>
              <a:spcAft>
                <a:spcPts val="600"/>
              </a:spcAft>
              <a:buClrTx/>
              <a:buSzTx/>
              <a:buFontTx/>
              <a:buChar char="•"/>
              <a:tabLst/>
            </a:pPr>
            <a:r>
              <a:rPr kumimoji="0" lang="en-US" altLang="en-US" sz="1900" b="1" i="0" u="none" strike="noStrike" cap="none" normalizeH="0" baseline="0">
                <a:ln>
                  <a:noFill/>
                </a:ln>
                <a:solidFill>
                  <a:srgbClr val="282C4E"/>
                </a:solidFill>
                <a:effectLst/>
                <a:latin typeface="Arial" panose="020B0604020202020204" pitchFamily="34" charset="0"/>
              </a:rPr>
              <a:t> </a:t>
            </a:r>
            <a:r>
              <a:rPr kumimoji="0" lang="en-US" altLang="en-US" sz="1900" b="1" i="0" u="none" strike="noStrike" cap="none" normalizeH="0" baseline="0">
                <a:ln>
                  <a:noFill/>
                </a:ln>
                <a:solidFill>
                  <a:srgbClr val="8B6C57"/>
                </a:solidFill>
                <a:effectLst/>
                <a:latin typeface="Arial" panose="020B0604020202020204" pitchFamily="34" charset="0"/>
              </a:rPr>
              <a:t>Light Trespass</a:t>
            </a:r>
            <a:r>
              <a:rPr kumimoji="0" lang="en-US" altLang="en-US" sz="1900" b="1" i="0" u="none" strike="noStrike" cap="none" normalizeH="0" baseline="0">
                <a:ln>
                  <a:noFill/>
                </a:ln>
                <a:effectLst/>
                <a:latin typeface="Arial" panose="020B0604020202020204" pitchFamily="34" charset="0"/>
              </a:rPr>
              <a:t>:</a:t>
            </a:r>
            <a:r>
              <a:rPr kumimoji="0" lang="en-US" altLang="en-US" sz="1900" b="0" i="0" u="none" strike="noStrike" cap="none" normalizeH="0" baseline="0">
                <a:ln>
                  <a:noFill/>
                </a:ln>
                <a:effectLst/>
                <a:latin typeface="Arial" panose="020B0604020202020204" pitchFamily="34" charset="0"/>
              </a:rPr>
              <a:t> Unwanted artificial light spilling into areas where it is not needed, such as streetlights shining into bedroom windows. </a:t>
            </a:r>
          </a:p>
          <a:p>
            <a:pPr marL="0" marR="0" lvl="0" indent="0" defTabSz="914400" rtl="0" eaLnBrk="0" fontAlgn="base" latinLnBrk="0" hangingPunct="0">
              <a:spcBef>
                <a:spcPct val="0"/>
              </a:spcBef>
              <a:spcAft>
                <a:spcPts val="600"/>
              </a:spcAft>
              <a:buClrTx/>
              <a:buSzTx/>
              <a:buFontTx/>
              <a:buChar char="•"/>
              <a:tabLst/>
            </a:pPr>
            <a:r>
              <a:rPr kumimoji="0" lang="en-US" altLang="en-US" sz="1900" b="1" i="0" u="none" strike="noStrike" cap="none" normalizeH="0" baseline="0">
                <a:ln>
                  <a:noFill/>
                </a:ln>
                <a:solidFill>
                  <a:srgbClr val="282C4E"/>
                </a:solidFill>
                <a:effectLst/>
                <a:latin typeface="Arial" panose="020B0604020202020204" pitchFamily="34" charset="0"/>
              </a:rPr>
              <a:t> </a:t>
            </a:r>
            <a:r>
              <a:rPr kumimoji="0" lang="en-US" altLang="en-US" sz="1900" b="1" i="0" u="none" strike="noStrike" cap="none" normalizeH="0" baseline="0">
                <a:ln>
                  <a:noFill/>
                </a:ln>
                <a:solidFill>
                  <a:srgbClr val="8B6C57"/>
                </a:solidFill>
                <a:effectLst/>
                <a:latin typeface="Arial" panose="020B0604020202020204" pitchFamily="34" charset="0"/>
              </a:rPr>
              <a:t>Clutter</a:t>
            </a:r>
            <a:r>
              <a:rPr kumimoji="0" lang="en-US" altLang="en-US" sz="1900" b="1" i="0" u="none" strike="noStrike" cap="none" normalizeH="0" baseline="0">
                <a:ln>
                  <a:noFill/>
                </a:ln>
                <a:effectLst/>
                <a:latin typeface="Arial" panose="020B0604020202020204" pitchFamily="34" charset="0"/>
              </a:rPr>
              <a:t>:</a:t>
            </a:r>
            <a:r>
              <a:rPr kumimoji="0" lang="en-US" altLang="en-US" sz="1900" b="0" i="0" u="none" strike="noStrike" cap="none" normalizeH="0" baseline="0">
                <a:ln>
                  <a:noFill/>
                </a:ln>
                <a:effectLst/>
                <a:latin typeface="Arial" panose="020B0604020202020204" pitchFamily="34" charset="0"/>
              </a:rPr>
              <a:t> Bright, excessive, and confusing groupings of lights, commonly seen in commercial districts and billboards. </a:t>
            </a:r>
            <a:endParaRPr kumimoji="0" lang="en-US" altLang="en-US" sz="1900" b="0" i="0" u="none" strike="noStrike" cap="none" normalizeH="0" baseline="0" dirty="0">
              <a:ln>
                <a:noFill/>
              </a:ln>
              <a:effectLst/>
              <a:latin typeface="Arial" panose="020B0604020202020204" pitchFamily="34" charset="0"/>
            </a:endParaRPr>
          </a:p>
        </p:txBody>
      </p:sp>
      <p:pic>
        <p:nvPicPr>
          <p:cNvPr id="6" name="nyc">
            <a:extLst>
              <a:ext uri="{FF2B5EF4-FFF2-40B4-BE49-F238E27FC236}">
                <a16:creationId xmlns:a16="http://schemas.microsoft.com/office/drawing/2014/main" id="{F1A0FD1A-742B-C9FF-69FC-D1124252164B}"/>
              </a:ext>
            </a:extLst>
          </p:cNvPr>
          <p:cNvPicPr>
            <a:picLocks noChangeAspect="1"/>
          </p:cNvPicPr>
          <p:nvPr/>
        </p:nvPicPr>
        <p:blipFill>
          <a:blip r:embed="rId2">
            <a:extLst>
              <a:ext uri="{28A0092B-C50C-407E-A947-70E740481C1C}">
                <a14:useLocalDpi xmlns:a14="http://schemas.microsoft.com/office/drawing/2010/main" val="0"/>
              </a:ext>
            </a:extLst>
          </a:blip>
          <a:srcRect l="28159" r="28159"/>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3782587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6DBBAA5-9077-9C09-0192-77069702DD13}"/>
            </a:ext>
          </a:extLst>
        </p:cNvPr>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E285773E-C014-9AA5-4907-5537A8A77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BDC717-E1FF-85A5-EAD0-6B42DD03742B}"/>
              </a:ext>
            </a:extLst>
          </p:cNvPr>
          <p:cNvSpPr>
            <a:spLocks noGrp="1"/>
          </p:cNvSpPr>
          <p:nvPr>
            <p:ph type="title"/>
          </p:nvPr>
        </p:nvSpPr>
        <p:spPr>
          <a:xfrm>
            <a:off x="761800" y="762001"/>
            <a:ext cx="5334197" cy="1708242"/>
          </a:xfrm>
        </p:spPr>
        <p:txBody>
          <a:bodyPr anchor="ctr">
            <a:normAutofit/>
          </a:bodyPr>
          <a:lstStyle/>
          <a:p>
            <a:r>
              <a:rPr lang="en-US" sz="4000">
                <a:solidFill>
                  <a:srgbClr val="8B6C57"/>
                </a:solidFill>
              </a:rPr>
              <a:t>Types of Light Pollution</a:t>
            </a:r>
            <a:endParaRPr lang="en-US" sz="4000" dirty="0">
              <a:solidFill>
                <a:srgbClr val="8B6C57"/>
              </a:solidFill>
            </a:endParaRPr>
          </a:p>
        </p:txBody>
      </p:sp>
      <p:sp>
        <p:nvSpPr>
          <p:cNvPr id="4" name="Rectangle 1">
            <a:extLst>
              <a:ext uri="{FF2B5EF4-FFF2-40B4-BE49-F238E27FC236}">
                <a16:creationId xmlns:a16="http://schemas.microsoft.com/office/drawing/2014/main" id="{7130482B-5F3D-953F-0A62-B8D6D072D06A}"/>
              </a:ext>
            </a:extLst>
          </p:cNvPr>
          <p:cNvSpPr>
            <a:spLocks noGrp="1" noChangeArrowheads="1"/>
          </p:cNvSpPr>
          <p:nvPr>
            <p:ph idx="1"/>
          </p:nvPr>
        </p:nvSpPr>
        <p:spPr bwMode="auto">
          <a:xfrm>
            <a:off x="761800" y="2470244"/>
            <a:ext cx="5334197" cy="376983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n-US" altLang="en-US" sz="1900" b="1" i="0" u="none" strike="noStrike" cap="none" normalizeH="0" baseline="0">
                <a:ln>
                  <a:noFill/>
                </a:ln>
                <a:solidFill>
                  <a:srgbClr val="282C4E"/>
                </a:solidFill>
                <a:effectLst/>
                <a:latin typeface="Arial" panose="020B0604020202020204" pitchFamily="34" charset="0"/>
              </a:rPr>
              <a:t> </a:t>
            </a:r>
            <a:r>
              <a:rPr kumimoji="0" lang="en-US" altLang="en-US" sz="1900" b="1" i="0" u="none" strike="noStrike" cap="none" normalizeH="0" baseline="0">
                <a:ln>
                  <a:noFill/>
                </a:ln>
                <a:solidFill>
                  <a:srgbClr val="8B6C57"/>
                </a:solidFill>
                <a:effectLst/>
                <a:latin typeface="Arial" panose="020B0604020202020204" pitchFamily="34" charset="0"/>
              </a:rPr>
              <a:t>Skyglow</a:t>
            </a:r>
            <a:r>
              <a:rPr kumimoji="0" lang="en-US" altLang="en-US" sz="1900" b="1" i="0" u="none" strike="noStrike" cap="none" normalizeH="0" baseline="0">
                <a:ln>
                  <a:noFill/>
                </a:ln>
                <a:effectLst/>
                <a:latin typeface="Arial" panose="020B0604020202020204" pitchFamily="34" charset="0"/>
              </a:rPr>
              <a:t>:</a:t>
            </a:r>
            <a:r>
              <a:rPr kumimoji="0" lang="en-US" altLang="en-US" sz="1900" b="0" i="0" u="none" strike="noStrike" cap="none" normalizeH="0" baseline="0">
                <a:ln>
                  <a:noFill/>
                </a:ln>
                <a:effectLst/>
                <a:latin typeface="Arial" panose="020B0604020202020204" pitchFamily="34" charset="0"/>
              </a:rPr>
              <a:t> The brightening of the night sky overpopulated areas due to excessive artificial light. </a:t>
            </a:r>
          </a:p>
          <a:p>
            <a:pPr marL="0" marR="0" lvl="0" indent="0" defTabSz="914400" rtl="0" eaLnBrk="0" fontAlgn="base" latinLnBrk="0" hangingPunct="0">
              <a:spcBef>
                <a:spcPct val="0"/>
              </a:spcBef>
              <a:spcAft>
                <a:spcPts val="600"/>
              </a:spcAft>
              <a:buClrTx/>
              <a:buSzTx/>
              <a:buFontTx/>
              <a:buChar char="•"/>
              <a:tabLst/>
            </a:pPr>
            <a:r>
              <a:rPr kumimoji="0" lang="en-US" altLang="en-US" sz="1900" b="1" i="0" u="none" strike="noStrike" cap="none" normalizeH="0" baseline="0">
                <a:ln>
                  <a:noFill/>
                </a:ln>
                <a:solidFill>
                  <a:srgbClr val="282C4E"/>
                </a:solidFill>
                <a:effectLst/>
                <a:latin typeface="Arial" panose="020B0604020202020204" pitchFamily="34" charset="0"/>
              </a:rPr>
              <a:t> </a:t>
            </a:r>
            <a:r>
              <a:rPr kumimoji="0" lang="en-US" altLang="en-US" sz="1900" b="1" i="0" u="none" strike="noStrike" cap="none" normalizeH="0" baseline="0">
                <a:ln>
                  <a:noFill/>
                </a:ln>
                <a:solidFill>
                  <a:srgbClr val="8B6C57"/>
                </a:solidFill>
                <a:effectLst/>
                <a:latin typeface="Arial" panose="020B0604020202020204" pitchFamily="34" charset="0"/>
              </a:rPr>
              <a:t>Glare</a:t>
            </a:r>
            <a:r>
              <a:rPr kumimoji="0" lang="en-US" altLang="en-US" sz="1900" b="1" i="0" u="none" strike="noStrike" cap="none" normalizeH="0" baseline="0">
                <a:ln>
                  <a:noFill/>
                </a:ln>
                <a:effectLst/>
                <a:latin typeface="Arial" panose="020B0604020202020204" pitchFamily="34" charset="0"/>
              </a:rPr>
              <a:t>:</a:t>
            </a:r>
            <a:r>
              <a:rPr kumimoji="0" lang="en-US" altLang="en-US" sz="1900" b="0" i="0" u="none" strike="noStrike" cap="none" normalizeH="0" baseline="0">
                <a:ln>
                  <a:noFill/>
                </a:ln>
                <a:effectLst/>
                <a:latin typeface="Arial" panose="020B0604020202020204" pitchFamily="34" charset="0"/>
              </a:rPr>
              <a:t> Excessive brightness that causes visual discomfort, often from unshielded streetlights or headlights. </a:t>
            </a:r>
          </a:p>
          <a:p>
            <a:pPr marL="0" marR="0" lvl="0" indent="0" defTabSz="914400" rtl="0" eaLnBrk="0" fontAlgn="base" latinLnBrk="0" hangingPunct="0">
              <a:spcBef>
                <a:spcPct val="0"/>
              </a:spcBef>
              <a:spcAft>
                <a:spcPts val="600"/>
              </a:spcAft>
              <a:buClrTx/>
              <a:buSzTx/>
              <a:buFontTx/>
              <a:buChar char="•"/>
              <a:tabLst/>
            </a:pPr>
            <a:r>
              <a:rPr kumimoji="0" lang="en-US" altLang="en-US" sz="1900" b="1" i="0" u="none" strike="noStrike" cap="none" normalizeH="0" baseline="0">
                <a:ln>
                  <a:noFill/>
                </a:ln>
                <a:solidFill>
                  <a:srgbClr val="282C4E"/>
                </a:solidFill>
                <a:effectLst/>
                <a:latin typeface="Arial" panose="020B0604020202020204" pitchFamily="34" charset="0"/>
              </a:rPr>
              <a:t> </a:t>
            </a:r>
            <a:r>
              <a:rPr kumimoji="0" lang="en-US" altLang="en-US" sz="1900" b="1" i="0" u="none" strike="noStrike" cap="none" normalizeH="0" baseline="0">
                <a:ln>
                  <a:noFill/>
                </a:ln>
                <a:solidFill>
                  <a:srgbClr val="8B6C57"/>
                </a:solidFill>
                <a:effectLst/>
                <a:latin typeface="Arial" panose="020B0604020202020204" pitchFamily="34" charset="0"/>
              </a:rPr>
              <a:t>Light Trespass</a:t>
            </a:r>
            <a:r>
              <a:rPr kumimoji="0" lang="en-US" altLang="en-US" sz="1900" b="1" i="0" u="none" strike="noStrike" cap="none" normalizeH="0" baseline="0">
                <a:ln>
                  <a:noFill/>
                </a:ln>
                <a:effectLst/>
                <a:latin typeface="Arial" panose="020B0604020202020204" pitchFamily="34" charset="0"/>
              </a:rPr>
              <a:t>:</a:t>
            </a:r>
            <a:r>
              <a:rPr kumimoji="0" lang="en-US" altLang="en-US" sz="1900" b="0" i="0" u="none" strike="noStrike" cap="none" normalizeH="0" baseline="0">
                <a:ln>
                  <a:noFill/>
                </a:ln>
                <a:effectLst/>
                <a:latin typeface="Arial" panose="020B0604020202020204" pitchFamily="34" charset="0"/>
              </a:rPr>
              <a:t> Unwanted artificial light spilling into areas where it is not needed, such as streetlights shining into bedroom windows. </a:t>
            </a:r>
          </a:p>
          <a:p>
            <a:pPr marL="0" marR="0" lvl="0" indent="0" defTabSz="914400" rtl="0" eaLnBrk="0" fontAlgn="base" latinLnBrk="0" hangingPunct="0">
              <a:spcBef>
                <a:spcPct val="0"/>
              </a:spcBef>
              <a:spcAft>
                <a:spcPts val="600"/>
              </a:spcAft>
              <a:buClrTx/>
              <a:buSzTx/>
              <a:buFontTx/>
              <a:buChar char="•"/>
              <a:tabLst/>
            </a:pPr>
            <a:r>
              <a:rPr kumimoji="0" lang="en-US" altLang="en-US" sz="1900" b="1" i="0" u="none" strike="noStrike" cap="none" normalizeH="0" baseline="0">
                <a:ln>
                  <a:noFill/>
                </a:ln>
                <a:solidFill>
                  <a:srgbClr val="282C4E"/>
                </a:solidFill>
                <a:effectLst/>
                <a:latin typeface="Arial" panose="020B0604020202020204" pitchFamily="34" charset="0"/>
              </a:rPr>
              <a:t> </a:t>
            </a:r>
            <a:r>
              <a:rPr kumimoji="0" lang="en-US" altLang="en-US" sz="1900" b="1" i="0" u="none" strike="noStrike" cap="none" normalizeH="0" baseline="0">
                <a:ln>
                  <a:noFill/>
                </a:ln>
                <a:solidFill>
                  <a:srgbClr val="8B6C57"/>
                </a:solidFill>
                <a:effectLst/>
                <a:latin typeface="Arial" panose="020B0604020202020204" pitchFamily="34" charset="0"/>
              </a:rPr>
              <a:t>Clutter</a:t>
            </a:r>
            <a:r>
              <a:rPr kumimoji="0" lang="en-US" altLang="en-US" sz="1900" b="1" i="0" u="none" strike="noStrike" cap="none" normalizeH="0" baseline="0">
                <a:ln>
                  <a:noFill/>
                </a:ln>
                <a:effectLst/>
                <a:latin typeface="Arial" panose="020B0604020202020204" pitchFamily="34" charset="0"/>
              </a:rPr>
              <a:t>:</a:t>
            </a:r>
            <a:r>
              <a:rPr kumimoji="0" lang="en-US" altLang="en-US" sz="1900" b="0" i="0" u="none" strike="noStrike" cap="none" normalizeH="0" baseline="0">
                <a:ln>
                  <a:noFill/>
                </a:ln>
                <a:effectLst/>
                <a:latin typeface="Arial" panose="020B0604020202020204" pitchFamily="34" charset="0"/>
              </a:rPr>
              <a:t> Bright, excessive, and confusing groupings of lights, commonly seen in commercial districts and billboards. </a:t>
            </a:r>
            <a:endParaRPr kumimoji="0" lang="en-US" altLang="en-US" sz="1900" b="0" i="0" u="none" strike="noStrike" cap="none" normalizeH="0" baseline="0" dirty="0">
              <a:ln>
                <a:noFill/>
              </a:ln>
              <a:effectLst/>
              <a:latin typeface="Arial" panose="020B0604020202020204" pitchFamily="34" charset="0"/>
            </a:endParaRPr>
          </a:p>
        </p:txBody>
      </p:sp>
      <p:pic>
        <p:nvPicPr>
          <p:cNvPr id="6" name="nyc">
            <a:extLst>
              <a:ext uri="{FF2B5EF4-FFF2-40B4-BE49-F238E27FC236}">
                <a16:creationId xmlns:a16="http://schemas.microsoft.com/office/drawing/2014/main" id="{8CFDC3A5-53A3-9106-88C8-BE977934E084}"/>
              </a:ext>
            </a:extLst>
          </p:cNvPr>
          <p:cNvPicPr>
            <a:picLocks noChangeAspect="1"/>
          </p:cNvPicPr>
          <p:nvPr/>
        </p:nvPicPr>
        <p:blipFill>
          <a:blip r:embed="rId2">
            <a:extLst>
              <a:ext uri="{28A0092B-C50C-407E-A947-70E740481C1C}">
                <a14:useLocalDpi xmlns:a14="http://schemas.microsoft.com/office/drawing/2010/main" val="0"/>
              </a:ext>
            </a:extLst>
          </a:blip>
          <a:srcRect t="-158" r="158" b="158"/>
          <a:stretch/>
        </p:blipFill>
        <p:spPr>
          <a:xfrm>
            <a:off x="0" y="-10886"/>
            <a:ext cx="12192001" cy="6868886"/>
          </a:xfrm>
          <a:prstGeom prst="rect">
            <a:avLst/>
          </a:prstGeom>
          <a:effectLst>
            <a:outerShdw blurRad="127000" dist="50800" dir="10800000" sx="99000" sy="99000" algn="r" rotWithShape="0">
              <a:prstClr val="black">
                <a:alpha val="40000"/>
              </a:prstClr>
            </a:outerShdw>
          </a:effectLst>
        </p:spPr>
      </p:pic>
      <p:sp>
        <p:nvSpPr>
          <p:cNvPr id="3" name="TextBox 2">
            <a:extLst>
              <a:ext uri="{FF2B5EF4-FFF2-40B4-BE49-F238E27FC236}">
                <a16:creationId xmlns:a16="http://schemas.microsoft.com/office/drawing/2014/main" id="{A735A33D-1DB8-B96A-F3C2-B812ABFA3575}"/>
              </a:ext>
            </a:extLst>
          </p:cNvPr>
          <p:cNvSpPr txBox="1"/>
          <p:nvPr/>
        </p:nvSpPr>
        <p:spPr>
          <a:xfrm>
            <a:off x="98611" y="88613"/>
            <a:ext cx="4607860" cy="584775"/>
          </a:xfrm>
          <a:prstGeom prst="rect">
            <a:avLst/>
          </a:prstGeom>
          <a:noFill/>
        </p:spPr>
        <p:txBody>
          <a:bodyPr wrap="square" rtlCol="0">
            <a:spAutoFit/>
          </a:bodyPr>
          <a:lstStyle/>
          <a:p>
            <a:r>
              <a:rPr lang="en-US" sz="3200" dirty="0">
                <a:solidFill>
                  <a:schemeClr val="bg1"/>
                </a:solidFill>
                <a:latin typeface="Aptos" panose="020B0004020202020204" pitchFamily="34" charset="0"/>
                <a:ea typeface="ADLaM Display" panose="020F0502020204030204" pitchFamily="2" charset="0"/>
                <a:cs typeface="Aldhabi" panose="020F0502020204030204" pitchFamily="2" charset="-78"/>
              </a:rPr>
              <a:t>NEW YORK </a:t>
            </a:r>
            <a:r>
              <a:rPr lang="en-US" sz="2400" dirty="0">
                <a:solidFill>
                  <a:schemeClr val="bg1"/>
                </a:solidFill>
                <a:latin typeface="Aptos" panose="020B0004020202020204" pitchFamily="34" charset="0"/>
                <a:ea typeface="ADLaM Display" panose="020F0502020204030204" pitchFamily="2" charset="0"/>
                <a:cs typeface="Aldhabi" panose="020F0502020204030204" pitchFamily="2" charset="-78"/>
              </a:rPr>
              <a:t>(US)</a:t>
            </a:r>
          </a:p>
        </p:txBody>
      </p:sp>
      <p:sp>
        <p:nvSpPr>
          <p:cNvPr id="5" name="TextBox 4">
            <a:extLst>
              <a:ext uri="{FF2B5EF4-FFF2-40B4-BE49-F238E27FC236}">
                <a16:creationId xmlns:a16="http://schemas.microsoft.com/office/drawing/2014/main" id="{EF614F24-A0BF-8A50-8440-64842C3ED331}"/>
              </a:ext>
            </a:extLst>
          </p:cNvPr>
          <p:cNvSpPr txBox="1"/>
          <p:nvPr/>
        </p:nvSpPr>
        <p:spPr>
          <a:xfrm>
            <a:off x="8471647" y="6250965"/>
            <a:ext cx="3487271" cy="430887"/>
          </a:xfrm>
          <a:prstGeom prst="rect">
            <a:avLst/>
          </a:prstGeom>
          <a:noFill/>
        </p:spPr>
        <p:txBody>
          <a:bodyPr wrap="square" rtlCol="0">
            <a:spAutoFit/>
          </a:bodyPr>
          <a:lstStyle/>
          <a:p>
            <a:pPr algn="r"/>
            <a:r>
              <a:rPr lang="en-US" sz="2200" dirty="0">
                <a:solidFill>
                  <a:schemeClr val="bg1"/>
                </a:solidFill>
              </a:rPr>
              <a:t>w/ Light Pollution</a:t>
            </a:r>
          </a:p>
        </p:txBody>
      </p:sp>
    </p:spTree>
    <p:extLst>
      <p:ext uri="{BB962C8B-B14F-4D97-AF65-F5344CB8AC3E}">
        <p14:creationId xmlns:p14="http://schemas.microsoft.com/office/powerpoint/2010/main" val="30445138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BAF1CA4-BCDD-4C1C-6891-3A780DD87418}"/>
            </a:ext>
          </a:extLst>
        </p:cNvPr>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7DB1A0F0-5E29-B277-4184-C794DFC2F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DF80E9F-A710-04FC-BC95-59FA47C7B29D}"/>
              </a:ext>
            </a:extLst>
          </p:cNvPr>
          <p:cNvSpPr txBox="1"/>
          <p:nvPr/>
        </p:nvSpPr>
        <p:spPr>
          <a:xfrm>
            <a:off x="98611" y="88613"/>
            <a:ext cx="4607860" cy="584775"/>
          </a:xfrm>
          <a:prstGeom prst="rect">
            <a:avLst/>
          </a:prstGeom>
          <a:noFill/>
        </p:spPr>
        <p:txBody>
          <a:bodyPr wrap="square" rtlCol="0">
            <a:spAutoFit/>
          </a:bodyPr>
          <a:lstStyle/>
          <a:p>
            <a:r>
              <a:rPr lang="en-US" sz="3200" dirty="0">
                <a:solidFill>
                  <a:schemeClr val="bg1"/>
                </a:solidFill>
                <a:latin typeface="Aptos" panose="020B0004020202020204" pitchFamily="34" charset="0"/>
                <a:ea typeface="ADLaM Display" panose="020F0502020204030204" pitchFamily="2" charset="0"/>
                <a:cs typeface="Aldhabi" panose="020F0502020204030204" pitchFamily="2" charset="-78"/>
              </a:rPr>
              <a:t>NEW YORK </a:t>
            </a:r>
            <a:r>
              <a:rPr lang="en-US" sz="2400" dirty="0">
                <a:solidFill>
                  <a:schemeClr val="bg1"/>
                </a:solidFill>
                <a:latin typeface="Aptos" panose="020B0004020202020204" pitchFamily="34" charset="0"/>
                <a:ea typeface="ADLaM Display" panose="020F0502020204030204" pitchFamily="2" charset="0"/>
                <a:cs typeface="Aldhabi" panose="020F0502020204030204" pitchFamily="2" charset="-78"/>
              </a:rPr>
              <a:t>(US)</a:t>
            </a:r>
          </a:p>
        </p:txBody>
      </p:sp>
      <p:pic>
        <p:nvPicPr>
          <p:cNvPr id="11" name="nyc2" descr="A city skyline at night with stars in the sky&#10;&#10;AI-generated content may be incorrect.">
            <a:extLst>
              <a:ext uri="{FF2B5EF4-FFF2-40B4-BE49-F238E27FC236}">
                <a16:creationId xmlns:a16="http://schemas.microsoft.com/office/drawing/2014/main" id="{873E1CA7-E23B-1A16-07B5-9C2596081703}"/>
              </a:ext>
            </a:extLst>
          </p:cNvPr>
          <p:cNvPicPr>
            <a:picLocks noChangeAspect="1"/>
          </p:cNvPicPr>
          <p:nvPr/>
        </p:nvPicPr>
        <p:blipFill>
          <a:blip r:embed="rId2">
            <a:extLst>
              <a:ext uri="{28A0092B-C50C-407E-A947-70E740481C1C}">
                <a14:useLocalDpi xmlns:a14="http://schemas.microsoft.com/office/drawing/2010/main" val="0"/>
              </a:ext>
            </a:extLst>
          </a:blip>
          <a:srcRect l="-1" r="-1"/>
          <a:stretch/>
        </p:blipFill>
        <p:spPr>
          <a:xfrm>
            <a:off x="0" y="0"/>
            <a:ext cx="12192000" cy="6858000"/>
          </a:xfrm>
          <a:prstGeom prst="rect">
            <a:avLst/>
          </a:prstGeom>
        </p:spPr>
      </p:pic>
      <p:sp>
        <p:nvSpPr>
          <p:cNvPr id="5" name="TextBox 4">
            <a:extLst>
              <a:ext uri="{FF2B5EF4-FFF2-40B4-BE49-F238E27FC236}">
                <a16:creationId xmlns:a16="http://schemas.microsoft.com/office/drawing/2014/main" id="{48E3ED4E-DB9B-5E29-595E-5522202C2F33}"/>
              </a:ext>
            </a:extLst>
          </p:cNvPr>
          <p:cNvSpPr txBox="1"/>
          <p:nvPr/>
        </p:nvSpPr>
        <p:spPr>
          <a:xfrm>
            <a:off x="8471647" y="6250965"/>
            <a:ext cx="3487271" cy="430887"/>
          </a:xfrm>
          <a:prstGeom prst="rect">
            <a:avLst/>
          </a:prstGeom>
          <a:noFill/>
        </p:spPr>
        <p:txBody>
          <a:bodyPr wrap="square" rtlCol="0">
            <a:spAutoFit/>
          </a:bodyPr>
          <a:lstStyle/>
          <a:p>
            <a:pPr algn="r"/>
            <a:r>
              <a:rPr lang="en-US" sz="2200" dirty="0">
                <a:solidFill>
                  <a:schemeClr val="bg1"/>
                </a:solidFill>
              </a:rPr>
              <a:t>w/o Light Pollution</a:t>
            </a:r>
          </a:p>
        </p:txBody>
      </p:sp>
      <p:pic>
        <p:nvPicPr>
          <p:cNvPr id="21" name="sydney1" descr="Sydney Opera House with blue lights&#10;&#10;AI-generated content may be incorrect.">
            <a:extLst>
              <a:ext uri="{FF2B5EF4-FFF2-40B4-BE49-F238E27FC236}">
                <a16:creationId xmlns:a16="http://schemas.microsoft.com/office/drawing/2014/main" id="{99E4FC14-151F-A441-94B1-FEC25819F7DE}"/>
              </a:ext>
            </a:extLst>
          </p:cNvPr>
          <p:cNvPicPr>
            <a:picLocks noChangeAspect="1"/>
          </p:cNvPicPr>
          <p:nvPr/>
        </p:nvPicPr>
        <p:blipFill>
          <a:blip r:embed="rId3">
            <a:extLst>
              <a:ext uri="{28A0092B-C50C-407E-A947-70E740481C1C}">
                <a14:useLocalDpi xmlns:a14="http://schemas.microsoft.com/office/drawing/2010/main" val="0"/>
              </a:ext>
            </a:extLst>
          </a:blip>
          <a:srcRect l="100000" r="-375"/>
          <a:stretch/>
        </p:blipFill>
        <p:spPr>
          <a:xfrm>
            <a:off x="12191999" y="0"/>
            <a:ext cx="45719" cy="6858000"/>
          </a:xfrm>
          <a:prstGeom prst="rect">
            <a:avLst/>
          </a:prstGeom>
        </p:spPr>
      </p:pic>
    </p:spTree>
    <p:extLst>
      <p:ext uri="{BB962C8B-B14F-4D97-AF65-F5344CB8AC3E}">
        <p14:creationId xmlns:p14="http://schemas.microsoft.com/office/powerpoint/2010/main" val="1050761001"/>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2AE0267-52BD-72EB-07B0-49E3842FCD38}"/>
            </a:ext>
          </a:extLst>
        </p:cNvPr>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8D2344F6-ECAA-E9B7-9C0E-2BE481720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nyc2" descr="A city skyline at night with stars in the sky&#10;&#10;AI-generated content may be incorrect.">
            <a:extLst>
              <a:ext uri="{FF2B5EF4-FFF2-40B4-BE49-F238E27FC236}">
                <a16:creationId xmlns:a16="http://schemas.microsoft.com/office/drawing/2014/main" id="{5451770B-43CA-AFBA-48EB-C993849F955F}"/>
              </a:ext>
            </a:extLst>
          </p:cNvPr>
          <p:cNvPicPr>
            <a:picLocks noChangeAspect="1"/>
          </p:cNvPicPr>
          <p:nvPr/>
        </p:nvPicPr>
        <p:blipFill>
          <a:blip r:embed="rId2">
            <a:extLst>
              <a:ext uri="{28A0092B-C50C-407E-A947-70E740481C1C}">
                <a14:useLocalDpi xmlns:a14="http://schemas.microsoft.com/office/drawing/2010/main" val="0"/>
              </a:ext>
            </a:extLst>
          </a:blip>
          <a:srcRect l="-1" r="-1"/>
          <a:stretch/>
        </p:blipFill>
        <p:spPr>
          <a:xfrm>
            <a:off x="0" y="0"/>
            <a:ext cx="12192000" cy="6858000"/>
          </a:xfrm>
          <a:prstGeom prst="rect">
            <a:avLst/>
          </a:prstGeom>
        </p:spPr>
      </p:pic>
      <p:pic>
        <p:nvPicPr>
          <p:cNvPr id="21" name="sydney1" descr="Sydney Opera House with blue lights&#10;&#10;AI-generated content may be incorrect.">
            <a:extLst>
              <a:ext uri="{FF2B5EF4-FFF2-40B4-BE49-F238E27FC236}">
                <a16:creationId xmlns:a16="http://schemas.microsoft.com/office/drawing/2014/main" id="{BE11E131-93CD-EAC9-D80F-D01B2D07F7F1}"/>
              </a:ext>
            </a:extLst>
          </p:cNvPr>
          <p:cNvPicPr>
            <a:picLocks noChangeAspect="1"/>
          </p:cNvPicPr>
          <p:nvPr/>
        </p:nvPicPr>
        <p:blipFill>
          <a:blip r:embed="rId3">
            <a:extLst>
              <a:ext uri="{28A0092B-C50C-407E-A947-70E740481C1C}">
                <a14:useLocalDpi xmlns:a14="http://schemas.microsoft.com/office/drawing/2010/main" val="0"/>
              </a:ext>
            </a:extLst>
          </a:blip>
          <a:srcRect l="-13" r="-364"/>
          <a:stretch/>
        </p:blipFill>
        <p:spPr>
          <a:xfrm>
            <a:off x="1" y="0"/>
            <a:ext cx="12237718" cy="6858000"/>
          </a:xfrm>
          <a:prstGeom prst="rect">
            <a:avLst/>
          </a:prstGeom>
        </p:spPr>
      </p:pic>
      <p:sp>
        <p:nvSpPr>
          <p:cNvPr id="5" name="TextBox 4">
            <a:extLst>
              <a:ext uri="{FF2B5EF4-FFF2-40B4-BE49-F238E27FC236}">
                <a16:creationId xmlns:a16="http://schemas.microsoft.com/office/drawing/2014/main" id="{64A6415E-35CB-0E18-5214-D66480F022DE}"/>
              </a:ext>
            </a:extLst>
          </p:cNvPr>
          <p:cNvSpPr txBox="1"/>
          <p:nvPr/>
        </p:nvSpPr>
        <p:spPr>
          <a:xfrm>
            <a:off x="8471647" y="6250965"/>
            <a:ext cx="3487271" cy="430887"/>
          </a:xfrm>
          <a:prstGeom prst="rect">
            <a:avLst/>
          </a:prstGeom>
          <a:noFill/>
        </p:spPr>
        <p:txBody>
          <a:bodyPr wrap="square" rtlCol="0">
            <a:spAutoFit/>
          </a:bodyPr>
          <a:lstStyle/>
          <a:p>
            <a:pPr algn="r"/>
            <a:r>
              <a:rPr lang="en-US" sz="2200" dirty="0">
                <a:solidFill>
                  <a:schemeClr val="bg1"/>
                </a:solidFill>
              </a:rPr>
              <a:t>w/ Light Pollution</a:t>
            </a:r>
          </a:p>
        </p:txBody>
      </p:sp>
      <p:sp>
        <p:nvSpPr>
          <p:cNvPr id="3" name="TextBox 2">
            <a:extLst>
              <a:ext uri="{FF2B5EF4-FFF2-40B4-BE49-F238E27FC236}">
                <a16:creationId xmlns:a16="http://schemas.microsoft.com/office/drawing/2014/main" id="{59840180-4087-AF3F-2F5B-94E3B3AED730}"/>
              </a:ext>
            </a:extLst>
          </p:cNvPr>
          <p:cNvSpPr txBox="1"/>
          <p:nvPr/>
        </p:nvSpPr>
        <p:spPr>
          <a:xfrm>
            <a:off x="98611" y="88613"/>
            <a:ext cx="4607860" cy="584775"/>
          </a:xfrm>
          <a:prstGeom prst="rect">
            <a:avLst/>
          </a:prstGeom>
          <a:noFill/>
        </p:spPr>
        <p:txBody>
          <a:bodyPr wrap="square" rtlCol="0">
            <a:spAutoFit/>
          </a:bodyPr>
          <a:lstStyle/>
          <a:p>
            <a:r>
              <a:rPr lang="en-US" sz="3200" dirty="0">
                <a:solidFill>
                  <a:schemeClr val="bg1"/>
                </a:solidFill>
                <a:latin typeface="Aptos" panose="020B0004020202020204" pitchFamily="34" charset="0"/>
                <a:ea typeface="ADLaM Display" panose="020F0502020204030204" pitchFamily="2" charset="0"/>
                <a:cs typeface="Aldhabi" panose="020F0502020204030204" pitchFamily="2" charset="-78"/>
              </a:rPr>
              <a:t>SYDNEY</a:t>
            </a:r>
            <a:r>
              <a:rPr lang="en-US" sz="2400" dirty="0">
                <a:solidFill>
                  <a:schemeClr val="bg1"/>
                </a:solidFill>
                <a:latin typeface="Aptos" panose="020B0004020202020204" pitchFamily="34" charset="0"/>
                <a:ea typeface="ADLaM Display" panose="020F0502020204030204" pitchFamily="2" charset="0"/>
                <a:cs typeface="Aldhabi" panose="020F0502020204030204" pitchFamily="2" charset="-78"/>
              </a:rPr>
              <a:t> (AUS)</a:t>
            </a:r>
          </a:p>
        </p:txBody>
      </p:sp>
      <p:pic>
        <p:nvPicPr>
          <p:cNvPr id="4" name="sydney2" descr="A building with blue lights&#10;&#10;AI-generated content may be incorrect.">
            <a:extLst>
              <a:ext uri="{FF2B5EF4-FFF2-40B4-BE49-F238E27FC236}">
                <a16:creationId xmlns:a16="http://schemas.microsoft.com/office/drawing/2014/main" id="{C6BDC89A-2CFA-A76F-4AE4-B0FB601D1A68}"/>
              </a:ext>
            </a:extLst>
          </p:cNvPr>
          <p:cNvPicPr>
            <a:picLocks noChangeAspect="1"/>
          </p:cNvPicPr>
          <p:nvPr/>
        </p:nvPicPr>
        <p:blipFill>
          <a:blip r:embed="rId4">
            <a:extLst>
              <a:ext uri="{28A0092B-C50C-407E-A947-70E740481C1C}">
                <a14:useLocalDpi xmlns:a14="http://schemas.microsoft.com/office/drawing/2010/main" val="0"/>
              </a:ext>
            </a:extLst>
          </a:blip>
          <a:srcRect l="100000" r="-375"/>
          <a:stretch/>
        </p:blipFill>
        <p:spPr>
          <a:xfrm>
            <a:off x="12191999" y="0"/>
            <a:ext cx="45719" cy="6858000"/>
          </a:xfrm>
          <a:prstGeom prst="rect">
            <a:avLst/>
          </a:prstGeom>
        </p:spPr>
      </p:pic>
    </p:spTree>
    <p:extLst>
      <p:ext uri="{BB962C8B-B14F-4D97-AF65-F5344CB8AC3E}">
        <p14:creationId xmlns:p14="http://schemas.microsoft.com/office/powerpoint/2010/main" val="12105820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39D665C-1920-3CCE-ABE4-A3CDFB73FE78}"/>
            </a:ext>
          </a:extLst>
        </p:cNvPr>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E056F315-EC2D-A24A-5326-5302B6B10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nyc2" descr="A city skyline at night with stars in the sky&#10;&#10;AI-generated content may be incorrect.">
            <a:extLst>
              <a:ext uri="{FF2B5EF4-FFF2-40B4-BE49-F238E27FC236}">
                <a16:creationId xmlns:a16="http://schemas.microsoft.com/office/drawing/2014/main" id="{95DD65FB-8968-EFAF-D5D4-4FA501F7DBE6}"/>
              </a:ext>
            </a:extLst>
          </p:cNvPr>
          <p:cNvPicPr>
            <a:picLocks noChangeAspect="1"/>
          </p:cNvPicPr>
          <p:nvPr/>
        </p:nvPicPr>
        <p:blipFill>
          <a:blip r:embed="rId2">
            <a:extLst>
              <a:ext uri="{28A0092B-C50C-407E-A947-70E740481C1C}">
                <a14:useLocalDpi xmlns:a14="http://schemas.microsoft.com/office/drawing/2010/main" val="0"/>
              </a:ext>
            </a:extLst>
          </a:blip>
          <a:srcRect l="-1" r="-1"/>
          <a:stretch/>
        </p:blipFill>
        <p:spPr>
          <a:xfrm>
            <a:off x="0" y="0"/>
            <a:ext cx="12192000" cy="6858000"/>
          </a:xfrm>
          <a:prstGeom prst="rect">
            <a:avLst/>
          </a:prstGeom>
        </p:spPr>
      </p:pic>
      <p:pic>
        <p:nvPicPr>
          <p:cNvPr id="21" name="sydney1" descr="Sydney Opera House with blue lights&#10;&#10;AI-generated content may be incorrect.">
            <a:extLst>
              <a:ext uri="{FF2B5EF4-FFF2-40B4-BE49-F238E27FC236}">
                <a16:creationId xmlns:a16="http://schemas.microsoft.com/office/drawing/2014/main" id="{918058FA-4025-5AAB-6B05-344CE37FE158}"/>
              </a:ext>
            </a:extLst>
          </p:cNvPr>
          <p:cNvPicPr>
            <a:picLocks noChangeAspect="1"/>
          </p:cNvPicPr>
          <p:nvPr/>
        </p:nvPicPr>
        <p:blipFill>
          <a:blip r:embed="rId3">
            <a:extLst>
              <a:ext uri="{28A0092B-C50C-407E-A947-70E740481C1C}">
                <a14:useLocalDpi xmlns:a14="http://schemas.microsoft.com/office/drawing/2010/main" val="0"/>
              </a:ext>
            </a:extLst>
          </a:blip>
          <a:srcRect l="-13" r="-364"/>
          <a:stretch/>
        </p:blipFill>
        <p:spPr>
          <a:xfrm>
            <a:off x="1" y="0"/>
            <a:ext cx="12237718" cy="6858000"/>
          </a:xfrm>
          <a:prstGeom prst="rect">
            <a:avLst/>
          </a:prstGeom>
        </p:spPr>
      </p:pic>
      <p:sp>
        <p:nvSpPr>
          <p:cNvPr id="3" name="TextBox 2">
            <a:extLst>
              <a:ext uri="{FF2B5EF4-FFF2-40B4-BE49-F238E27FC236}">
                <a16:creationId xmlns:a16="http://schemas.microsoft.com/office/drawing/2014/main" id="{C20FF23B-FE3B-BD3F-175F-0A5D7C8DDF72}"/>
              </a:ext>
            </a:extLst>
          </p:cNvPr>
          <p:cNvSpPr txBox="1"/>
          <p:nvPr/>
        </p:nvSpPr>
        <p:spPr>
          <a:xfrm>
            <a:off x="98611" y="88613"/>
            <a:ext cx="4607860" cy="584775"/>
          </a:xfrm>
          <a:prstGeom prst="rect">
            <a:avLst/>
          </a:prstGeom>
          <a:noFill/>
        </p:spPr>
        <p:txBody>
          <a:bodyPr wrap="square" rtlCol="0">
            <a:spAutoFit/>
          </a:bodyPr>
          <a:lstStyle/>
          <a:p>
            <a:r>
              <a:rPr lang="en-US" sz="3200" dirty="0">
                <a:solidFill>
                  <a:schemeClr val="bg1"/>
                </a:solidFill>
                <a:latin typeface="Aptos" panose="020B0004020202020204" pitchFamily="34" charset="0"/>
                <a:ea typeface="ADLaM Display" panose="020F0502020204030204" pitchFamily="2" charset="0"/>
                <a:cs typeface="Aldhabi" panose="020F0502020204030204" pitchFamily="2" charset="-78"/>
              </a:rPr>
              <a:t>SYDNEY</a:t>
            </a:r>
            <a:r>
              <a:rPr lang="en-US" sz="2400" dirty="0">
                <a:solidFill>
                  <a:schemeClr val="bg1"/>
                </a:solidFill>
                <a:latin typeface="Aptos" panose="020B0004020202020204" pitchFamily="34" charset="0"/>
                <a:ea typeface="ADLaM Display" panose="020F0502020204030204" pitchFamily="2" charset="0"/>
                <a:cs typeface="Aldhabi" panose="020F0502020204030204" pitchFamily="2" charset="-78"/>
              </a:rPr>
              <a:t> (AUS)</a:t>
            </a:r>
          </a:p>
        </p:txBody>
      </p:sp>
      <p:pic>
        <p:nvPicPr>
          <p:cNvPr id="4" name="sydney2" descr="A building with blue lights&#10;&#10;AI-generated content may be incorrect.">
            <a:extLst>
              <a:ext uri="{FF2B5EF4-FFF2-40B4-BE49-F238E27FC236}">
                <a16:creationId xmlns:a16="http://schemas.microsoft.com/office/drawing/2014/main" id="{369CE7DA-B815-A2DA-6FF1-84CC3B9B56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99569317-4492-33BF-3A46-DD230D17DD97}"/>
              </a:ext>
            </a:extLst>
          </p:cNvPr>
          <p:cNvSpPr txBox="1"/>
          <p:nvPr/>
        </p:nvSpPr>
        <p:spPr>
          <a:xfrm>
            <a:off x="8471647" y="6250965"/>
            <a:ext cx="3487271" cy="430887"/>
          </a:xfrm>
          <a:prstGeom prst="rect">
            <a:avLst/>
          </a:prstGeom>
          <a:noFill/>
        </p:spPr>
        <p:txBody>
          <a:bodyPr wrap="square" rtlCol="0">
            <a:spAutoFit/>
          </a:bodyPr>
          <a:lstStyle/>
          <a:p>
            <a:pPr algn="r"/>
            <a:r>
              <a:rPr lang="en-US" sz="2200" dirty="0">
                <a:solidFill>
                  <a:schemeClr val="bg1"/>
                </a:solidFill>
              </a:rPr>
              <a:t>w/o Light Pollution</a:t>
            </a:r>
          </a:p>
        </p:txBody>
      </p:sp>
      <p:pic>
        <p:nvPicPr>
          <p:cNvPr id="6" name="delhi1" descr="A city skyline at night&#10;&#10;AI-generated content may be incorrect.">
            <a:extLst>
              <a:ext uri="{FF2B5EF4-FFF2-40B4-BE49-F238E27FC236}">
                <a16:creationId xmlns:a16="http://schemas.microsoft.com/office/drawing/2014/main" id="{BB189346-AF84-68FE-2CC0-B1367A4134D3}"/>
              </a:ext>
            </a:extLst>
          </p:cNvPr>
          <p:cNvPicPr>
            <a:picLocks noChangeAspect="1"/>
          </p:cNvPicPr>
          <p:nvPr/>
        </p:nvPicPr>
        <p:blipFill>
          <a:blip r:embed="rId5">
            <a:extLst>
              <a:ext uri="{28A0092B-C50C-407E-A947-70E740481C1C}">
                <a14:useLocalDpi xmlns:a14="http://schemas.microsoft.com/office/drawing/2010/main" val="0"/>
              </a:ext>
            </a:extLst>
          </a:blip>
          <a:srcRect l="100000" r="-375"/>
          <a:stretch/>
        </p:blipFill>
        <p:spPr>
          <a:xfrm>
            <a:off x="12190898" y="0"/>
            <a:ext cx="45719" cy="6858000"/>
          </a:xfrm>
          <a:prstGeom prst="rect">
            <a:avLst/>
          </a:prstGeom>
        </p:spPr>
      </p:pic>
    </p:spTree>
    <p:extLst>
      <p:ext uri="{BB962C8B-B14F-4D97-AF65-F5344CB8AC3E}">
        <p14:creationId xmlns:p14="http://schemas.microsoft.com/office/powerpoint/2010/main" val="1620812496"/>
      </p:ext>
    </p:extLst>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675</TotalTime>
  <Words>1072</Words>
  <Application>Microsoft Office PowerPoint</Application>
  <PresentationFormat>Widescreen</PresentationFormat>
  <Paragraphs>83</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Aptos</vt:lpstr>
      <vt:lpstr>Aptos Display</vt:lpstr>
      <vt:lpstr>Arial</vt:lpstr>
      <vt:lpstr>Calibri</vt:lpstr>
      <vt:lpstr>Wingdings</vt:lpstr>
      <vt:lpstr>Office Theme</vt:lpstr>
      <vt:lpstr>Light Pollution: An Overlooked Environmental Issue</vt:lpstr>
      <vt:lpstr>PowerPoint Presentation</vt:lpstr>
      <vt:lpstr>PowerPoint Presentation</vt:lpstr>
      <vt:lpstr>PowerPoint Presentation</vt:lpstr>
      <vt:lpstr>Types of Light Pollution</vt:lpstr>
      <vt:lpstr>Types of Light Pollution</vt:lpstr>
      <vt:lpstr>PowerPoint Presentation</vt:lpstr>
      <vt:lpstr>PowerPoint Presentation</vt:lpstr>
      <vt:lpstr>PowerPoint Presentation</vt:lpstr>
      <vt:lpstr>PowerPoint Presentation</vt:lpstr>
      <vt:lpstr>PowerPoint Presentation</vt:lpstr>
      <vt:lpstr>Causes of Light Pollution</vt:lpstr>
      <vt:lpstr>Effects on Human Health</vt:lpstr>
      <vt:lpstr>Effects on Wildlife</vt:lpstr>
      <vt:lpstr>Effects on Astronomy</vt:lpstr>
      <vt:lpstr>Energy Waste and Economic Impact</vt:lpstr>
      <vt:lpstr>Solutions to Light Pollution</vt:lpstr>
      <vt:lpstr>Case Studies &amp; Success Stories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Sreerag Mohan</dc:creator>
  <cp:lastModifiedBy>Sreerag Mohan</cp:lastModifiedBy>
  <cp:revision>37</cp:revision>
  <dcterms:created xsi:type="dcterms:W3CDTF">2025-03-12T01:53:45Z</dcterms:created>
  <dcterms:modified xsi:type="dcterms:W3CDTF">2025-03-12T17:08:28Z</dcterms:modified>
</cp:coreProperties>
</file>